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8"/>
  </p:notesMasterIdLst>
  <p:sldIdLst>
    <p:sldId id="256" r:id="rId2"/>
    <p:sldId id="324" r:id="rId3"/>
    <p:sldId id="329" r:id="rId4"/>
    <p:sldId id="430" r:id="rId5"/>
    <p:sldId id="397" r:id="rId6"/>
    <p:sldId id="431" r:id="rId7"/>
    <p:sldId id="396" r:id="rId8"/>
    <p:sldId id="398" r:id="rId9"/>
    <p:sldId id="440" r:id="rId10"/>
    <p:sldId id="429" r:id="rId11"/>
    <p:sldId id="432" r:id="rId12"/>
    <p:sldId id="433" r:id="rId13"/>
    <p:sldId id="434" r:id="rId14"/>
    <p:sldId id="437" r:id="rId15"/>
    <p:sldId id="438" r:id="rId16"/>
    <p:sldId id="443" r:id="rId17"/>
    <p:sldId id="426" r:id="rId18"/>
    <p:sldId id="435" r:id="rId19"/>
    <p:sldId id="318" r:id="rId20"/>
    <p:sldId id="436" r:id="rId21"/>
    <p:sldId id="441" r:id="rId22"/>
    <p:sldId id="442" r:id="rId23"/>
    <p:sldId id="448" r:id="rId24"/>
    <p:sldId id="446" r:id="rId25"/>
    <p:sldId id="447" r:id="rId26"/>
    <p:sldId id="449" r:id="rId27"/>
    <p:sldId id="444" r:id="rId28"/>
    <p:sldId id="445" r:id="rId29"/>
    <p:sldId id="423" r:id="rId30"/>
    <p:sldId id="439" r:id="rId31"/>
    <p:sldId id="424" r:id="rId32"/>
    <p:sldId id="411" r:id="rId33"/>
    <p:sldId id="401" r:id="rId34"/>
    <p:sldId id="372" r:id="rId35"/>
    <p:sldId id="410" r:id="rId36"/>
    <p:sldId id="393" r:id="rId3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0000"/>
    <a:srgbClr val="CC9F9F"/>
    <a:srgbClr val="C19F9F"/>
    <a:srgbClr val="000000"/>
    <a:srgbClr val="E5DCD1"/>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17762" autoAdjust="0"/>
    <p:restoredTop sz="75040" autoAdjust="0"/>
  </p:normalViewPr>
  <p:slideViewPr>
    <p:cSldViewPr snapToGrid="0">
      <p:cViewPr varScale="1">
        <p:scale>
          <a:sx n="78" d="100"/>
          <a:sy n="78" d="100"/>
        </p:scale>
        <p:origin x="-3304" y="-104"/>
      </p:cViewPr>
      <p:guideLst>
        <p:guide orient="horz" pos="1242"/>
        <p:guide pos="2088"/>
      </p:guideLst>
    </p:cSldViewPr>
  </p:slideViewPr>
  <p:outlineViewPr>
    <p:cViewPr>
      <p:scale>
        <a:sx n="33" d="100"/>
        <a:sy n="33" d="100"/>
      </p:scale>
      <p:origin x="0" y="13712"/>
    </p:cViewPr>
  </p:outlineViewPr>
  <p:notesTextViewPr>
    <p:cViewPr>
      <p:scale>
        <a:sx n="100" d="100"/>
        <a:sy n="100" d="100"/>
      </p:scale>
      <p:origin x="0" y="0"/>
    </p:cViewPr>
  </p:notesTextViewPr>
  <p:sorterViewPr>
    <p:cViewPr>
      <p:scale>
        <a:sx n="76" d="100"/>
        <a:sy n="76" d="100"/>
      </p:scale>
      <p:origin x="0" y="0"/>
    </p:cViewPr>
  </p:sorterViewPr>
  <p:notesViewPr>
    <p:cSldViewPr snapToGrid="0" snapToObjects="1">
      <p:cViewPr varScale="1">
        <p:scale>
          <a:sx n="91" d="100"/>
          <a:sy n="91" d="100"/>
        </p:scale>
        <p:origin x="-3632" y="-1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52A5000-0AE1-0A47-8B87-3AACB575AF9D}" type="datetimeFigureOut">
              <a:rPr lang="en-US" smtClean="0"/>
              <a:t>09/02/2014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A5C45C3-4D87-C042-8E9C-244A24B2E9C2}" type="slidenum">
              <a:rPr lang="en-US" smtClean="0"/>
              <a:t>‹#›</a:t>
            </a:fld>
            <a:endParaRPr lang="en-US"/>
          </a:p>
        </p:txBody>
      </p:sp>
    </p:spTree>
    <p:extLst>
      <p:ext uri="{BB962C8B-B14F-4D97-AF65-F5344CB8AC3E}">
        <p14:creationId xmlns:p14="http://schemas.microsoft.com/office/powerpoint/2010/main" val="52617790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Hi, I’m Jim Cresswell, I’m a software engineer working at </a:t>
            </a:r>
            <a:r>
              <a:rPr lang="en-US" baseline="0" dirty="0" smtClean="0"/>
              <a:t>FT Labs, the web research and development group of the Financial Times.</a:t>
            </a:r>
          </a:p>
          <a:p>
            <a:endParaRPr lang="en-US" baseline="0" dirty="0" smtClean="0"/>
          </a:p>
          <a:p>
            <a:r>
              <a:rPr lang="en-US" baseline="0" dirty="0" smtClean="0"/>
              <a:t>I’m </a:t>
            </a:r>
            <a:r>
              <a:rPr lang="en-US" baseline="0" dirty="0" smtClean="0"/>
              <a:t>currently focusing on quality assurance and test </a:t>
            </a:r>
            <a:r>
              <a:rPr lang="en-US" baseline="0" dirty="0" smtClean="0"/>
              <a:t>automation which is what I will talk about today.</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a:t>
            </a:fld>
            <a:endParaRPr lang="en-US"/>
          </a:p>
        </p:txBody>
      </p:sp>
    </p:spTree>
    <p:extLst>
      <p:ext uri="{BB962C8B-B14F-4D97-AF65-F5344CB8AC3E}">
        <p14:creationId xmlns:p14="http://schemas.microsoft.com/office/powerpoint/2010/main" val="6562624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How do we stop this complex product from breaking? Lots of </a:t>
            </a:r>
            <a:r>
              <a:rPr lang="en-US" dirty="0" smtClean="0"/>
              <a:t>testing.</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I’m mostly </a:t>
            </a:r>
            <a:r>
              <a:rPr lang="en-US" baseline="0" dirty="0" smtClean="0"/>
              <a:t>talking about testing that the product interface and back end </a:t>
            </a:r>
            <a:r>
              <a:rPr lang="en-US" baseline="0" dirty="0" smtClean="0"/>
              <a:t>behave</a:t>
            </a:r>
            <a:r>
              <a:rPr lang="en-US" dirty="0" smtClean="0"/>
              <a:t> </a:t>
            </a:r>
            <a:r>
              <a:rPr lang="en-US" baseline="0" dirty="0" smtClean="0"/>
              <a:t>as </a:t>
            </a:r>
            <a:r>
              <a:rPr lang="en-US" baseline="0" dirty="0" smtClean="0"/>
              <a:t>expected, rather than say network testing or stress testing or security testing. So I’m talking about unit tests, integration tests and functional </a:t>
            </a:r>
            <a:r>
              <a:rPr lang="en-US" baseline="0" dirty="0" smtClean="0"/>
              <a:t>tests. Where unit testing is testing the interface to a unit of code, integration testing is testing the integration of two or more of those units working together, and functional testing is testing a large stack of units, frequently the whole system and often testing via products user interface.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 lot of our tests are automated,</a:t>
            </a:r>
            <a:r>
              <a:rPr lang="en-US" dirty="0" smtClean="0"/>
              <a:t> and </a:t>
            </a:r>
            <a:r>
              <a:rPr lang="en-US" baseline="0" dirty="0" smtClean="0"/>
              <a:t>I </a:t>
            </a:r>
            <a:r>
              <a:rPr lang="en-US" baseline="0" dirty="0" smtClean="0"/>
              <a:t>do think that automated testing is very </a:t>
            </a:r>
            <a:r>
              <a:rPr lang="en-US" baseline="0" dirty="0" smtClean="0"/>
              <a:t>important,</a:t>
            </a:r>
            <a:r>
              <a:rPr lang="en-US" dirty="0" smtClean="0"/>
              <a:t> </a:t>
            </a:r>
            <a:r>
              <a:rPr lang="en-US" baseline="0" dirty="0" smtClean="0"/>
              <a:t>but </a:t>
            </a:r>
            <a:r>
              <a:rPr lang="en-US" baseline="0" dirty="0" smtClean="0"/>
              <a:t>I will say now that I think manual testing is critical if you don’t want to deliver broken or frustrating products to your </a:t>
            </a:r>
            <a:r>
              <a:rPr lang="en-US" baseline="0" dirty="0" smtClean="0"/>
              <a:t>customers. So </a:t>
            </a:r>
            <a:r>
              <a:rPr lang="en-US" baseline="0" dirty="0" smtClean="0"/>
              <a:t>how much of what type of testing should we do? </a:t>
            </a:r>
            <a:r>
              <a:rPr lang="en-US" dirty="0" smtClean="0"/>
              <a:t>A</a:t>
            </a:r>
            <a:r>
              <a:rPr lang="en-US" baseline="0" dirty="0" smtClean="0"/>
              <a:t> very broad </a:t>
            </a:r>
            <a:r>
              <a:rPr lang="en-US" baseline="0" dirty="0" smtClean="0"/>
              <a:t>answer </a:t>
            </a:r>
            <a:r>
              <a:rPr lang="en-US" baseline="0" dirty="0" smtClean="0"/>
              <a:t>is “take a look at the software testing pyramid”…</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10</a:t>
            </a:fld>
            <a:endParaRPr lang="en-US"/>
          </a:p>
        </p:txBody>
      </p:sp>
    </p:spTree>
    <p:extLst>
      <p:ext uri="{BB962C8B-B14F-4D97-AF65-F5344CB8AC3E}">
        <p14:creationId xmlns:p14="http://schemas.microsoft.com/office/powerpoint/2010/main" val="28654668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 is the software testing </a:t>
            </a:r>
            <a:r>
              <a:rPr lang="en-US" dirty="0" smtClean="0"/>
              <a:t>pyramid,</a:t>
            </a:r>
            <a:r>
              <a:rPr lang="en-US" baseline="0" dirty="0" smtClean="0"/>
              <a:t> t</a:t>
            </a:r>
            <a:r>
              <a:rPr lang="en-US" dirty="0" smtClean="0"/>
              <a:t>here are plenty of version of this</a:t>
            </a:r>
            <a:r>
              <a:rPr lang="en-US" baseline="0" dirty="0" smtClean="0"/>
              <a:t> diagram on the web.</a:t>
            </a:r>
            <a:endParaRPr lang="en-US" dirty="0" smtClean="0"/>
          </a:p>
          <a:p>
            <a:endParaRPr lang="en-US" dirty="0" smtClean="0"/>
          </a:p>
          <a:p>
            <a:r>
              <a:rPr lang="en-US" dirty="0" smtClean="0"/>
              <a:t>The </a:t>
            </a:r>
            <a:r>
              <a:rPr lang="en-US" dirty="0" smtClean="0"/>
              <a:t>general idea is that </a:t>
            </a:r>
            <a:r>
              <a:rPr lang="en-US" dirty="0" smtClean="0"/>
              <a:t>test types are </a:t>
            </a:r>
            <a:r>
              <a:rPr lang="en-US" dirty="0" err="1" smtClean="0"/>
              <a:t>organised</a:t>
            </a:r>
            <a:r>
              <a:rPr lang="en-US" baseline="0" dirty="0" smtClean="0"/>
              <a:t> by how costly they are to create and maintain.</a:t>
            </a:r>
            <a:r>
              <a:rPr lang="en-US" dirty="0" smtClean="0"/>
              <a:t> T</a:t>
            </a:r>
            <a:r>
              <a:rPr lang="en-US" baseline="0" dirty="0" smtClean="0"/>
              <a:t>he most expensive tests are at the top and the cheapest at the bottom. The pyramid shape is intended to suggest that </a:t>
            </a:r>
            <a:r>
              <a:rPr lang="en-US" dirty="0" smtClean="0"/>
              <a:t>you </a:t>
            </a:r>
            <a:r>
              <a:rPr lang="en-US" dirty="0" smtClean="0"/>
              <a:t>should do more of the </a:t>
            </a:r>
            <a:r>
              <a:rPr lang="en-US" dirty="0" smtClean="0"/>
              <a:t>faster</a:t>
            </a:r>
            <a:r>
              <a:rPr lang="en-US" baseline="0" dirty="0" smtClean="0"/>
              <a:t> </a:t>
            </a:r>
            <a:r>
              <a:rPr lang="en-US" dirty="0" smtClean="0"/>
              <a:t>and </a:t>
            </a:r>
            <a:r>
              <a:rPr lang="en-US" dirty="0" smtClean="0"/>
              <a:t>cheaper </a:t>
            </a:r>
            <a:r>
              <a:rPr lang="en-US" dirty="0" smtClean="0"/>
              <a:t>automated </a:t>
            </a:r>
            <a:r>
              <a:rPr lang="en-US" dirty="0" smtClean="0"/>
              <a:t>tests at the bottom of the pyramid,  and less of the slow </a:t>
            </a:r>
            <a:r>
              <a:rPr lang="en-US" baseline="0" dirty="0" smtClean="0"/>
              <a:t>and </a:t>
            </a:r>
            <a:r>
              <a:rPr lang="en-US" baseline="0" dirty="0" smtClean="0"/>
              <a:t>expensive </a:t>
            </a:r>
            <a:r>
              <a:rPr lang="en-US" baseline="0" dirty="0" smtClean="0"/>
              <a:t>tests </a:t>
            </a:r>
            <a:r>
              <a:rPr lang="en-US" baseline="0" dirty="0" smtClean="0"/>
              <a:t>at the </a:t>
            </a:r>
            <a:r>
              <a:rPr lang="en-US" baseline="0" dirty="0" smtClean="0"/>
              <a:t>top. However…</a:t>
            </a:r>
          </a:p>
        </p:txBody>
      </p:sp>
      <p:sp>
        <p:nvSpPr>
          <p:cNvPr id="4" name="Slide Number Placeholder 3"/>
          <p:cNvSpPr>
            <a:spLocks noGrp="1"/>
          </p:cNvSpPr>
          <p:nvPr>
            <p:ph type="sldNum" sz="quarter" idx="10"/>
          </p:nvPr>
        </p:nvSpPr>
        <p:spPr/>
        <p:txBody>
          <a:bodyPr/>
          <a:lstStyle/>
          <a:p>
            <a:fld id="{FA5C45C3-4D87-C042-8E9C-244A24B2E9C2}" type="slidenum">
              <a:rPr lang="en-US" smtClean="0"/>
              <a:t>11</a:t>
            </a:fld>
            <a:endParaRPr lang="en-US"/>
          </a:p>
        </p:txBody>
      </p:sp>
    </p:spTree>
    <p:extLst>
      <p:ext uri="{BB962C8B-B14F-4D97-AF65-F5344CB8AC3E}">
        <p14:creationId xmlns:p14="http://schemas.microsoft.com/office/powerpoint/2010/main" val="8638383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What </a:t>
            </a:r>
            <a:r>
              <a:rPr lang="en-US" baseline="0" dirty="0" smtClean="0"/>
              <a:t>happens when you retrofit automated testing to an existing project?</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12</a:t>
            </a:fld>
            <a:endParaRPr lang="en-US"/>
          </a:p>
        </p:txBody>
      </p:sp>
    </p:spTree>
    <p:extLst>
      <p:ext uri="{BB962C8B-B14F-4D97-AF65-F5344CB8AC3E}">
        <p14:creationId xmlns:p14="http://schemas.microsoft.com/office/powerpoint/2010/main" val="6622682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testing ice-cream!</a:t>
            </a:r>
          </a:p>
          <a:p>
            <a:endParaRPr lang="en-US" dirty="0" smtClean="0"/>
          </a:p>
          <a:p>
            <a:r>
              <a:rPr lang="en-US" dirty="0" smtClean="0"/>
              <a:t>Lots of </a:t>
            </a:r>
            <a:r>
              <a:rPr lang="en-US" dirty="0" smtClean="0"/>
              <a:t>manual</a:t>
            </a:r>
            <a:r>
              <a:rPr lang="en-US" baseline="0" dirty="0" smtClean="0"/>
              <a:t> testing, with some manual test that have been automated. </a:t>
            </a:r>
            <a:r>
              <a:rPr lang="en-US" baseline="0" dirty="0" smtClean="0"/>
              <a:t>With </a:t>
            </a:r>
            <a:r>
              <a:rPr lang="en-US" b="0" baseline="0" dirty="0" smtClean="0"/>
              <a:t>maybe</a:t>
            </a:r>
            <a:r>
              <a:rPr lang="en-US" baseline="0" dirty="0" smtClean="0"/>
              <a:t> </a:t>
            </a:r>
            <a:r>
              <a:rPr lang="en-US" baseline="0" dirty="0" smtClean="0"/>
              <a:t>few </a:t>
            </a:r>
            <a:r>
              <a:rPr lang="en-US" baseline="0" dirty="0" smtClean="0"/>
              <a:t>automated code tests </a:t>
            </a:r>
            <a:r>
              <a:rPr lang="en-US" baseline="0" dirty="0" smtClean="0"/>
              <a:t>thrown in </a:t>
            </a:r>
            <a:r>
              <a:rPr lang="en-US" baseline="0" dirty="0" smtClean="0"/>
              <a:t>by </a:t>
            </a:r>
            <a:r>
              <a:rPr lang="en-US" baseline="0" dirty="0" smtClean="0"/>
              <a:t>the </a:t>
            </a:r>
            <a:r>
              <a:rPr lang="en-US" baseline="0" dirty="0" smtClean="0"/>
              <a:t>enthusiastic,  </a:t>
            </a:r>
            <a:r>
              <a:rPr lang="en-US" baseline="0" dirty="0" smtClean="0"/>
              <a:t>and </a:t>
            </a:r>
            <a:r>
              <a:rPr lang="en-US" b="0" baseline="0" dirty="0" smtClean="0"/>
              <a:t>perhaps</a:t>
            </a:r>
            <a:r>
              <a:rPr lang="en-US" baseline="0" dirty="0" smtClean="0"/>
              <a:t> </a:t>
            </a:r>
            <a:r>
              <a:rPr lang="en-US" baseline="0" dirty="0" smtClean="0"/>
              <a:t>even </a:t>
            </a:r>
            <a:r>
              <a:rPr lang="en-US" baseline="0" dirty="0" smtClean="0"/>
              <a:t>some unit </a:t>
            </a:r>
            <a:r>
              <a:rPr lang="en-US" baseline="0" dirty="0" smtClean="0"/>
              <a:t>tests. Credit </a:t>
            </a:r>
            <a:r>
              <a:rPr lang="en-US" baseline="0" dirty="0" smtClean="0"/>
              <a:t>to </a:t>
            </a:r>
            <a:r>
              <a:rPr lang="en-US" baseline="0" dirty="0" err="1" smtClean="0"/>
              <a:t>Alister</a:t>
            </a:r>
            <a:r>
              <a:rPr lang="en-US" baseline="0" dirty="0" smtClean="0"/>
              <a:t> Scott for either coming up with or </a:t>
            </a:r>
            <a:r>
              <a:rPr lang="en-US" baseline="0" dirty="0" smtClean="0"/>
              <a:t>writing about the </a:t>
            </a:r>
            <a:r>
              <a:rPr lang="en-US" baseline="0" dirty="0" smtClean="0"/>
              <a:t>ice-</a:t>
            </a:r>
            <a:r>
              <a:rPr lang="en-US" baseline="0" dirty="0" smtClean="0"/>
              <a:t>cream.</a:t>
            </a:r>
            <a:endParaRPr lang="en-US" baseline="0" dirty="0" smtClean="0"/>
          </a:p>
          <a:p>
            <a:endParaRPr lang="en-US" baseline="0" dirty="0" smtClean="0"/>
          </a:p>
          <a:p>
            <a:r>
              <a:rPr lang="en-US" baseline="0" dirty="0" smtClean="0"/>
              <a:t>This arrangement is somewhat costly to maintain, somewhat slow to run, but it is a lot better than no automated tests at all. So if you have reached this point you have done good work. </a:t>
            </a:r>
            <a:r>
              <a:rPr lang="en-US" baseline="0" dirty="0" smtClean="0"/>
              <a:t>It’s nothing to be embarrassed about. You may want to go further towards the pyramid.</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13</a:t>
            </a:fld>
            <a:endParaRPr lang="en-US"/>
          </a:p>
        </p:txBody>
      </p:sp>
    </p:spTree>
    <p:extLst>
      <p:ext uri="{BB962C8B-B14F-4D97-AF65-F5344CB8AC3E}">
        <p14:creationId xmlns:p14="http://schemas.microsoft.com/office/powerpoint/2010/main" val="31156339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At this point I would like to mention that for the FT app we have two testing groups, the first one is in-house at Labs, and the second one is at the main FT office. The second team are effectively a user acceptance testing group who also run manual and automated testing. These two groups have different </a:t>
            </a:r>
            <a:r>
              <a:rPr lang="en-US" baseline="0" dirty="0" smtClean="0"/>
              <a:t>priorities,  on the Labs side</a:t>
            </a:r>
            <a:r>
              <a:rPr lang="en-US" dirty="0" smtClean="0"/>
              <a:t> </a:t>
            </a:r>
            <a:r>
              <a:rPr lang="en-US" dirty="0" smtClean="0"/>
              <a:t>I think that there are broadly </a:t>
            </a:r>
            <a:r>
              <a:rPr lang="en-US" dirty="0" smtClean="0"/>
              <a:t>four things we are trying</a:t>
            </a:r>
            <a:r>
              <a:rPr lang="en-US" baseline="0" dirty="0" smtClean="0"/>
              <a:t> to do with testing.</a:t>
            </a: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14</a:t>
            </a:fld>
            <a:endParaRPr lang="en-US"/>
          </a:p>
        </p:txBody>
      </p:sp>
    </p:spTree>
    <p:extLst>
      <p:ext uri="{BB962C8B-B14F-4D97-AF65-F5344CB8AC3E}">
        <p14:creationId xmlns:p14="http://schemas.microsoft.com/office/powerpoint/2010/main" val="924665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To aid code design, that’s what unit tests are for. I think this should largely be left up to developers as it is essentially a choice of implementation methodology, with support from the test team where necessary.</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To give fast developer feedback. This is currently the focus of my work, I want developers to know when an issue has arisen as early in the development process as possible because that enables them to fix it with the least effort </a:t>
            </a:r>
            <a:r>
              <a:rPr lang="en-US" baseline="0" dirty="0" smtClean="0"/>
              <a:t>and in </a:t>
            </a:r>
            <a:r>
              <a:rPr lang="en-US" baseline="0" dirty="0" smtClean="0"/>
              <a:t>the least </a:t>
            </a:r>
            <a:r>
              <a:rPr lang="en-US" baseline="0" dirty="0" smtClean="0"/>
              <a:t>time. Fast feedback allows developers to focus on innovation rather than stopping what they are doing to fix a problem in another part of the code that they were working on a week ago.</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To provide regression testing. The testing we do a Labs, both manual and automated certainly helps here, but this is more the focus of the UAT team.</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And manual testers should be given the kind of exploratory, intuitive, feeling based testing that only a human can do, because if your product has an API or a user interface then it’s humans that you are building for and humans that you want to keep happy. That’s only possible if you have automated the </a:t>
            </a:r>
            <a:r>
              <a:rPr lang="en-US" baseline="0" dirty="0" smtClean="0"/>
              <a:t>repetitive </a:t>
            </a:r>
            <a:r>
              <a:rPr lang="en-US" baseline="0" dirty="0" smtClean="0"/>
              <a:t>and boring tests.</a:t>
            </a:r>
          </a:p>
        </p:txBody>
      </p:sp>
      <p:sp>
        <p:nvSpPr>
          <p:cNvPr id="4" name="Slide Number Placeholder 3"/>
          <p:cNvSpPr>
            <a:spLocks noGrp="1"/>
          </p:cNvSpPr>
          <p:nvPr>
            <p:ph type="sldNum" sz="quarter" idx="10"/>
          </p:nvPr>
        </p:nvSpPr>
        <p:spPr/>
        <p:txBody>
          <a:bodyPr/>
          <a:lstStyle/>
          <a:p>
            <a:fld id="{FA5C45C3-4D87-C042-8E9C-244A24B2E9C2}" type="slidenum">
              <a:rPr lang="en-US" smtClean="0"/>
              <a:t>15</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Here is </a:t>
            </a:r>
            <a:r>
              <a:rPr lang="en-US" baseline="0" dirty="0" smtClean="0"/>
              <a:t>another </a:t>
            </a:r>
            <a:r>
              <a:rPr lang="en-US" baseline="0" dirty="0" smtClean="0"/>
              <a:t>expression of what testing can be for, including manual testing, called “the testing quadrants”. As far as I know the idea was first proposed </a:t>
            </a:r>
            <a:r>
              <a:rPr lang="en-US" baseline="0" dirty="0" smtClean="0"/>
              <a:t>by </a:t>
            </a:r>
            <a:r>
              <a:rPr lang="en-US" dirty="0" smtClean="0"/>
              <a:t>Brian </a:t>
            </a:r>
            <a:r>
              <a:rPr lang="en-US" dirty="0" err="1" smtClean="0"/>
              <a:t>Marick</a:t>
            </a:r>
            <a:r>
              <a:rPr lang="en-US" baseline="0" dirty="0" smtClean="0"/>
              <a:t>.</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diagram </a:t>
            </a:r>
            <a:r>
              <a:rPr lang="en-US" baseline="0" dirty="0" smtClean="0"/>
              <a:t>says that testing can support code design and refactoring, and it can support critiquing the product. It can also test business </a:t>
            </a:r>
            <a:r>
              <a:rPr lang="en-US" baseline="0" dirty="0" smtClean="0"/>
              <a:t>requirements, </a:t>
            </a:r>
            <a:r>
              <a:rPr lang="en-US" baseline="0" dirty="0" smtClean="0"/>
              <a:t>and </a:t>
            </a:r>
            <a:r>
              <a:rPr lang="en-US" baseline="0" dirty="0" smtClean="0"/>
              <a:t>technology </a:t>
            </a:r>
            <a:r>
              <a:rPr lang="en-US" baseline="0" dirty="0" smtClean="0"/>
              <a:t>or code requirements. </a:t>
            </a:r>
            <a:r>
              <a:rPr lang="en-US" baseline="0" dirty="0" smtClean="0"/>
              <a:t>What we’ve </a:t>
            </a:r>
            <a:r>
              <a:rPr lang="en-US" baseline="0" dirty="0" smtClean="0"/>
              <a:t>done at Labs over the last 6 months has at least touched all those </a:t>
            </a:r>
            <a:r>
              <a:rPr lang="en-US" baseline="0" dirty="0" smtClean="0"/>
              <a:t>quadrants but with a focus on supporting programming.</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There is a talk entitled “test is dead” by Alberto </a:t>
            </a:r>
            <a:r>
              <a:rPr lang="en-US" baseline="0" dirty="0" err="1" smtClean="0"/>
              <a:t>Savoia</a:t>
            </a:r>
            <a:r>
              <a:rPr lang="en-US" baseline="0" dirty="0" smtClean="0"/>
              <a:t>, which I recommend and which I will link to later. In the talk he puts forward the opposing ideas of “testing you are building it right” and “testing you are building the right it”. I think that idea ties in nicely with the left and right sides of this diagram.</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My point here is that it’s important to acknowledge that testing is for more than just proving that things work they way you expect them to.</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16</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So where was FT Labs </a:t>
            </a:r>
            <a:r>
              <a:rPr lang="en-US" baseline="0" dirty="0" smtClean="0"/>
              <a:t>6 months ago?</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17</a:t>
            </a:fld>
            <a:endParaRPr lang="en-US"/>
          </a:p>
        </p:txBody>
      </p:sp>
    </p:spTree>
    <p:extLst>
      <p:ext uri="{BB962C8B-B14F-4D97-AF65-F5344CB8AC3E}">
        <p14:creationId xmlns:p14="http://schemas.microsoft.com/office/powerpoint/2010/main" val="38134719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We relied </a:t>
            </a:r>
            <a:r>
              <a:rPr lang="en-US" dirty="0" smtClean="0"/>
              <a:t>heavily</a:t>
            </a:r>
            <a:r>
              <a:rPr lang="en-US" baseline="0" dirty="0" smtClean="0"/>
              <a:t> </a:t>
            </a:r>
            <a:r>
              <a:rPr lang="en-US" dirty="0" smtClean="0"/>
              <a:t>on </a:t>
            </a:r>
            <a:r>
              <a:rPr lang="en-US" dirty="0" smtClean="0"/>
              <a:t>manual</a:t>
            </a:r>
            <a:r>
              <a:rPr lang="en-US" baseline="0" dirty="0" smtClean="0"/>
              <a:t> testing. We certainly had some code tests but they pertained to the back end code and the data it provided rather than the operation of the product UI. We had no automated functional tests at </a:t>
            </a:r>
            <a:r>
              <a:rPr lang="en-US" baseline="0" dirty="0" smtClean="0"/>
              <a:t>Labs, there were some at the FT main office using a tool called Eggplant.</a:t>
            </a:r>
            <a:endParaRPr lang="en-US" baseline="0" dirty="0" smtClean="0"/>
          </a:p>
          <a:p>
            <a:endParaRPr lang="en-US" baseline="0" dirty="0" smtClean="0"/>
          </a:p>
          <a:p>
            <a:r>
              <a:rPr lang="en-US" baseline="0" dirty="0" smtClean="0"/>
              <a:t>With this setup we created a great product, but as we expanded to more platforms and more features and faster development this was becoming limiting and we needed to be able to scale testing</a:t>
            </a:r>
            <a:r>
              <a:rPr lang="en-US" baseline="0" dirty="0" smtClean="0"/>
              <a:t>. We needed to automate.</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18</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So where</a:t>
            </a:r>
            <a:r>
              <a:rPr lang="en-US" baseline="0" dirty="0" smtClean="0"/>
              <a:t> are we today?</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19</a:t>
            </a:fld>
            <a:endParaRPr lang="en-US"/>
          </a:p>
        </p:txBody>
      </p:sp>
    </p:spTree>
    <p:extLst>
      <p:ext uri="{BB962C8B-B14F-4D97-AF65-F5344CB8AC3E}">
        <p14:creationId xmlns:p14="http://schemas.microsoft.com/office/powerpoint/2010/main" val="66226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The Financial Times </a:t>
            </a:r>
            <a:r>
              <a:rPr lang="en-US" baseline="0" dirty="0" smtClean="0"/>
              <a:t>is a </a:t>
            </a:r>
            <a:r>
              <a:rPr lang="en-US" baseline="0" dirty="0" smtClean="0"/>
              <a:t>newspaper. But it’s also a </a:t>
            </a:r>
            <a:r>
              <a:rPr lang="en-US" baseline="0" dirty="0" smtClean="0"/>
              <a:t>collection of edited and curated </a:t>
            </a:r>
            <a:r>
              <a:rPr lang="en-US" baseline="0" dirty="0" smtClean="0"/>
              <a:t>content available across a variety of media many of which are digital.</a:t>
            </a:r>
          </a:p>
          <a:p>
            <a:endParaRPr lang="en-US" baseline="0" dirty="0" smtClean="0"/>
          </a:p>
          <a:p>
            <a:r>
              <a:rPr lang="en-US" baseline="0" dirty="0" smtClean="0"/>
              <a:t>In total is has an average daily global audience of </a:t>
            </a:r>
            <a:r>
              <a:rPr lang="en-US" baseline="0" dirty="0" smtClean="0"/>
              <a:t>more than two million people. The majority of the FT’s subscribers consume </a:t>
            </a:r>
            <a:r>
              <a:rPr lang="en-US" baseline="0" dirty="0" smtClean="0"/>
              <a:t>their </a:t>
            </a:r>
            <a:r>
              <a:rPr lang="en-US" baseline="0" dirty="0" smtClean="0"/>
              <a:t>content </a:t>
            </a:r>
            <a:r>
              <a:rPr lang="en-US" baseline="0" dirty="0" smtClean="0"/>
              <a:t>in </a:t>
            </a:r>
            <a:r>
              <a:rPr lang="en-US" baseline="0" dirty="0" smtClean="0"/>
              <a:t>digital </a:t>
            </a:r>
            <a:r>
              <a:rPr lang="en-US" baseline="0" dirty="0" smtClean="0"/>
              <a:t>form.</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2</a:t>
            </a:fld>
            <a:endParaRPr lang="en-US"/>
          </a:p>
        </p:txBody>
      </p:sp>
    </p:spTree>
    <p:extLst>
      <p:ext uri="{BB962C8B-B14F-4D97-AF65-F5344CB8AC3E}">
        <p14:creationId xmlns:p14="http://schemas.microsoft.com/office/powerpoint/2010/main" val="22842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We still have lots of manual testing – but we are finding fewer and</a:t>
            </a:r>
            <a:r>
              <a:rPr lang="en-US" baseline="0" dirty="0" smtClean="0"/>
              <a:t> less serious </a:t>
            </a:r>
            <a:r>
              <a:rPr lang="en-US" dirty="0" smtClean="0"/>
              <a:t>issue</a:t>
            </a:r>
            <a:r>
              <a:rPr lang="en-US" baseline="0" dirty="0" smtClean="0"/>
              <a:t>s</a:t>
            </a:r>
            <a:r>
              <a:rPr lang="en-US" dirty="0" smtClean="0"/>
              <a:t>, there is more time</a:t>
            </a:r>
            <a:r>
              <a:rPr lang="en-US" baseline="0" dirty="0" smtClean="0"/>
              <a:t> for exploratory testing and finding weird edge cases or asking questions like “how does the app feel?” – feeling is important, if the app feels sluggish or annoying in some ill defined way then users will put it down.</a:t>
            </a:r>
          </a:p>
          <a:p>
            <a:endParaRPr lang="en-US" sz="1200" kern="1200" baseline="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On the web app, at the Labs stage, we have one manual tester. Almost everything he does is exploratory, there</a:t>
            </a:r>
            <a:r>
              <a:rPr lang="en-US" sz="1200" kern="1200" baseline="0" dirty="0" smtClean="0">
                <a:solidFill>
                  <a:schemeClr val="tx1"/>
                </a:solidFill>
                <a:latin typeface="+mn-lt"/>
                <a:ea typeface="+mn-ea"/>
                <a:cs typeface="+mn-cs"/>
              </a:rPr>
              <a:t> is </a:t>
            </a:r>
            <a:r>
              <a:rPr lang="en-US" sz="1200" kern="1200" baseline="0" dirty="0" smtClean="0">
                <a:solidFill>
                  <a:schemeClr val="tx1"/>
                </a:solidFill>
                <a:latin typeface="+mn-lt"/>
                <a:ea typeface="+mn-ea"/>
                <a:cs typeface="+mn-cs"/>
              </a:rPr>
              <a:t>little reliance on </a:t>
            </a:r>
            <a:r>
              <a:rPr lang="en-US" sz="1200" kern="1200" dirty="0" smtClean="0">
                <a:solidFill>
                  <a:schemeClr val="tx1"/>
                </a:solidFill>
                <a:latin typeface="+mn-lt"/>
                <a:ea typeface="+mn-ea"/>
                <a:cs typeface="+mn-cs"/>
              </a:rPr>
              <a:t>formal test plans, and it's great, he finds the problems that are hard to write algorithmic tests for. If he finds something repetitive to do he either automates it or writes down steps that could be automated. </a:t>
            </a:r>
            <a:endParaRPr lang="en-US" baseline="0" dirty="0" smtClean="0"/>
          </a:p>
          <a:p>
            <a:endParaRPr lang="en-US" baseline="0" dirty="0" smtClean="0"/>
          </a:p>
          <a:p>
            <a:r>
              <a:rPr lang="en-US" baseline="0" dirty="0" smtClean="0"/>
              <a:t>We have </a:t>
            </a:r>
            <a:r>
              <a:rPr lang="en-US" baseline="0" dirty="0" smtClean="0"/>
              <a:t>lots of automated </a:t>
            </a:r>
            <a:r>
              <a:rPr lang="en-US" baseline="0" dirty="0" smtClean="0"/>
              <a:t>functional tests, which I’ll come back to. We have still have code tests – We have more than before, features are generally not considered complete until they are well tested. The automated tests run frequently </a:t>
            </a:r>
            <a:r>
              <a:rPr lang="en-US" baseline="0" dirty="0" smtClean="0"/>
              <a:t>so developers </a:t>
            </a:r>
            <a:r>
              <a:rPr lang="en-US" baseline="0" dirty="0" smtClean="0"/>
              <a:t>get feedback fast.</a:t>
            </a:r>
          </a:p>
          <a:p>
            <a:endParaRPr lang="en-US" baseline="0" dirty="0" smtClean="0"/>
          </a:p>
          <a:p>
            <a:r>
              <a:rPr lang="en-US" baseline="0" dirty="0" smtClean="0"/>
              <a:t>It’s worth mentioning that a lot of our JavaScript is tested by pulling it out into </a:t>
            </a:r>
            <a:r>
              <a:rPr lang="en-US" baseline="0" dirty="0" smtClean="0"/>
              <a:t>separate, easily testable modules which we can then include in multiple projects, </a:t>
            </a:r>
            <a:r>
              <a:rPr lang="en-US" baseline="0" dirty="0" smtClean="0"/>
              <a:t>you can see examples on our </a:t>
            </a:r>
            <a:r>
              <a:rPr lang="en-US" baseline="0" dirty="0" err="1" smtClean="0"/>
              <a:t>Github</a:t>
            </a:r>
            <a:r>
              <a:rPr lang="en-US" baseline="0" dirty="0" smtClean="0"/>
              <a:t> page.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20</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Lots</a:t>
            </a:r>
            <a:r>
              <a:rPr lang="en-US" baseline="0" dirty="0" smtClean="0"/>
              <a:t> </a:t>
            </a:r>
            <a:r>
              <a:rPr lang="en-US" dirty="0" smtClean="0"/>
              <a:t>of the effort over the last 6 months</a:t>
            </a:r>
            <a:r>
              <a:rPr lang="en-US" baseline="0" dirty="0" smtClean="0"/>
              <a:t> has focused on creating a suite of automated functional tests to test the web app via it’s </a:t>
            </a:r>
            <a:r>
              <a:rPr lang="en-US" baseline="0" dirty="0" smtClean="0"/>
              <a:t>UI. The initial push here was automating as much of our manual regression test plan as we could. We probably automated around 80-90% of the regression plan, and with simple parallel test execution can run through it approximately 30 times faster than a manual tester.</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21</a:t>
            </a:fld>
            <a:endParaRPr lang="en-US"/>
          </a:p>
        </p:txBody>
      </p:sp>
    </p:spTree>
    <p:extLst>
      <p:ext uri="{BB962C8B-B14F-4D97-AF65-F5344CB8AC3E}">
        <p14:creationId xmlns:p14="http://schemas.microsoft.com/office/powerpoint/2010/main" val="14031478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The functional tests use a tool called </a:t>
            </a:r>
            <a:r>
              <a:rPr lang="en-US" baseline="0" dirty="0" err="1" smtClean="0"/>
              <a:t>Webdriver</a:t>
            </a:r>
            <a:r>
              <a:rPr lang="en-US" baseline="0" dirty="0" smtClean="0"/>
              <a:t>, also known as Selenium 2. </a:t>
            </a:r>
            <a:r>
              <a:rPr lang="en-US" baseline="0" dirty="0" err="1" smtClean="0"/>
              <a:t>Webdriver</a:t>
            </a:r>
            <a:r>
              <a:rPr lang="en-US" baseline="0" dirty="0" smtClean="0"/>
              <a:t> is a set of set of commands for manipulating the browser, a protocol for communicating those commands to the browser and an API within the browser to execute those commands, commands like “click on this element” or “type this into the selected input box”.</a:t>
            </a:r>
          </a:p>
          <a:p>
            <a:endParaRPr lang="en-US" baseline="0" dirty="0" smtClean="0"/>
          </a:p>
          <a:p>
            <a:r>
              <a:rPr lang="en-US" baseline="0" dirty="0" smtClean="0"/>
              <a:t>We test in the browser, partially because most of the problems we find are cross-platform, and partially because testing a web app or hybrid app on a device is hard. On device testing is certainly </a:t>
            </a:r>
            <a:r>
              <a:rPr lang="en-US" baseline="0" dirty="0" smtClean="0"/>
              <a:t>something we </a:t>
            </a:r>
            <a:r>
              <a:rPr lang="en-US" baseline="0" dirty="0" smtClean="0"/>
              <a:t>will be looking into. The tests are written in Java but could just as easily have been written in JavaScript or Ruby or Python or </a:t>
            </a:r>
            <a:r>
              <a:rPr lang="en-US" baseline="0" dirty="0" smtClean="0"/>
              <a:t>Perl</a:t>
            </a:r>
            <a:r>
              <a:rPr lang="en-US" baseline="0" dirty="0" smtClean="0"/>
              <a:t>. Java was chosen because that implementation tends to get new features first.</a:t>
            </a:r>
          </a:p>
          <a:p>
            <a:endParaRPr lang="en-US" baseline="0" dirty="0" smtClean="0"/>
          </a:p>
          <a:p>
            <a:r>
              <a:rPr lang="en-US" baseline="0" dirty="0" smtClean="0"/>
              <a:t>The </a:t>
            </a:r>
            <a:r>
              <a:rPr lang="en-US" sz="1200" kern="1200" dirty="0" smtClean="0">
                <a:solidFill>
                  <a:schemeClr val="tx1"/>
                </a:solidFill>
                <a:latin typeface="+mn-lt"/>
                <a:ea typeface="+mn-ea"/>
                <a:cs typeface="+mn-cs"/>
              </a:rPr>
              <a:t>functional test suite takes about twelve minutes to run including</a:t>
            </a:r>
            <a:r>
              <a:rPr lang="en-US" sz="1200" kern="1200" baseline="0" dirty="0" smtClean="0">
                <a:solidFill>
                  <a:schemeClr val="tx1"/>
                </a:solidFill>
                <a:latin typeface="+mn-lt"/>
                <a:ea typeface="+mn-ea"/>
                <a:cs typeface="+mn-cs"/>
              </a:rPr>
              <a:t> deployment of the </a:t>
            </a:r>
            <a:r>
              <a:rPr lang="en-US" sz="1200" kern="1200" baseline="0" dirty="0" smtClean="0">
                <a:solidFill>
                  <a:schemeClr val="tx1"/>
                </a:solidFill>
                <a:latin typeface="+mn-lt"/>
                <a:ea typeface="+mn-ea"/>
                <a:cs typeface="+mn-cs"/>
              </a:rPr>
              <a:t>app to a webserver. </a:t>
            </a:r>
            <a:r>
              <a:rPr lang="en-US" sz="1200" kern="1200" dirty="0" smtClean="0">
                <a:solidFill>
                  <a:schemeClr val="tx1"/>
                </a:solidFill>
                <a:latin typeface="+mn-lt"/>
                <a:ea typeface="+mn-ea"/>
                <a:cs typeface="+mn-cs"/>
              </a:rPr>
              <a:t>We currently run 8 </a:t>
            </a:r>
            <a:r>
              <a:rPr lang="en-US" sz="1200" kern="1200" dirty="0" smtClean="0">
                <a:solidFill>
                  <a:schemeClr val="tx1"/>
                </a:solidFill>
                <a:latin typeface="+mn-lt"/>
                <a:ea typeface="+mn-ea"/>
                <a:cs typeface="+mn-cs"/>
              </a:rPr>
              <a:t>tests in </a:t>
            </a:r>
            <a:r>
              <a:rPr lang="en-US" sz="1200" kern="1200" dirty="0" smtClean="0">
                <a:solidFill>
                  <a:schemeClr val="tx1"/>
                </a:solidFill>
                <a:latin typeface="+mn-lt"/>
                <a:ea typeface="+mn-ea"/>
                <a:cs typeface="+mn-cs"/>
              </a:rPr>
              <a:t>parallel on a</a:t>
            </a:r>
            <a:r>
              <a:rPr lang="en-US" sz="1200" kern="1200" baseline="0" dirty="0" smtClean="0">
                <a:solidFill>
                  <a:schemeClr val="tx1"/>
                </a:solidFill>
                <a:latin typeface="+mn-lt"/>
                <a:ea typeface="+mn-ea"/>
                <a:cs typeface="+mn-cs"/>
              </a:rPr>
              <a:t> physical computer.</a:t>
            </a:r>
            <a:r>
              <a:rPr lang="en-US" sz="1200" kern="1200" dirty="0" smtClean="0">
                <a:solidFill>
                  <a:schemeClr val="tx1"/>
                </a:solidFill>
                <a:latin typeface="+mn-lt"/>
                <a:ea typeface="+mn-ea"/>
                <a:cs typeface="+mn-cs"/>
              </a:rPr>
              <a:t> We want to make this a lot more scalable by using Selenium Grid to run all the </a:t>
            </a:r>
            <a:r>
              <a:rPr lang="en-US" sz="1200" kern="1200" dirty="0" smtClean="0">
                <a:solidFill>
                  <a:schemeClr val="tx1"/>
                </a:solidFill>
                <a:latin typeface="+mn-lt"/>
                <a:ea typeface="+mn-ea"/>
                <a:cs typeface="+mn-cs"/>
              </a:rPr>
              <a:t>tests at </a:t>
            </a:r>
            <a:r>
              <a:rPr lang="en-US" sz="1200" kern="1200" dirty="0" smtClean="0">
                <a:solidFill>
                  <a:schemeClr val="tx1"/>
                </a:solidFill>
                <a:latin typeface="+mn-lt"/>
                <a:ea typeface="+mn-ea"/>
                <a:cs typeface="+mn-cs"/>
              </a:rPr>
              <a:t>once on many virtual machines, meaning that the time to feedback should never rise above about five minutes</a:t>
            </a:r>
            <a:r>
              <a:rPr lang="en-US" sz="1200" kern="1200" baseline="0" dirty="0" smtClean="0">
                <a:solidFill>
                  <a:schemeClr val="tx1"/>
                </a:solidFill>
                <a:latin typeface="+mn-lt"/>
                <a:ea typeface="+mn-ea"/>
                <a:cs typeface="+mn-cs"/>
              </a:rPr>
              <a:t> </a:t>
            </a:r>
            <a:r>
              <a:rPr lang="en-US" sz="1200" kern="1200" baseline="0" dirty="0" smtClean="0">
                <a:solidFill>
                  <a:schemeClr val="tx1"/>
                </a:solidFill>
                <a:latin typeface="+mn-lt"/>
                <a:ea typeface="+mn-ea"/>
                <a:cs typeface="+mn-cs"/>
              </a:rPr>
              <a:t>no matter how many tests we add</a:t>
            </a:r>
            <a:r>
              <a:rPr lang="en-US" sz="1200" kern="1200" dirty="0" smtClean="0">
                <a:solidFill>
                  <a:schemeClr val="tx1"/>
                </a:solidFill>
                <a:latin typeface="+mn-lt"/>
                <a:ea typeface="+mn-ea"/>
                <a:cs typeface="+mn-cs"/>
              </a:rPr>
              <a:t>.</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22</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Earlier</a:t>
            </a:r>
            <a:r>
              <a:rPr lang="en-US" baseline="0" dirty="0" smtClean="0"/>
              <a:t> </a:t>
            </a:r>
            <a:r>
              <a:rPr lang="en-US" dirty="0" smtClean="0"/>
              <a:t>I mentioned that we use </a:t>
            </a:r>
            <a:r>
              <a:rPr lang="en-US" dirty="0" smtClean="0"/>
              <a:t>software called Jenkins </a:t>
            </a:r>
            <a:r>
              <a:rPr lang="en-US" dirty="0" smtClean="0"/>
              <a:t>for continuous integration.</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23</a:t>
            </a:fld>
            <a:endParaRPr lang="en-US"/>
          </a:p>
        </p:txBody>
      </p:sp>
    </p:spTree>
    <p:extLst>
      <p:ext uri="{BB962C8B-B14F-4D97-AF65-F5344CB8AC3E}">
        <p14:creationId xmlns:p14="http://schemas.microsoft.com/office/powerpoint/2010/main" val="9246653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When</a:t>
            </a:r>
            <a:r>
              <a:rPr lang="en-US" baseline="0" dirty="0" smtClean="0"/>
              <a:t> there is a change in the code Jenkins </a:t>
            </a:r>
            <a:r>
              <a:rPr lang="en-US" baseline="0" dirty="0" smtClean="0"/>
              <a:t>either notices or is informed and acts </a:t>
            </a:r>
            <a:r>
              <a:rPr lang="en-US" baseline="0" dirty="0" smtClean="0"/>
              <a:t>a the instigator of tests and the place where we can see </a:t>
            </a:r>
            <a:r>
              <a:rPr lang="en-US" baseline="0" dirty="0" smtClean="0"/>
              <a:t>the test </a:t>
            </a:r>
            <a:r>
              <a:rPr lang="en-US" baseline="0" dirty="0" smtClean="0"/>
              <a:t>result.</a:t>
            </a:r>
            <a:endParaRPr lang="en-US" dirty="0" smtClean="0"/>
          </a:p>
          <a:p>
            <a:endParaRPr lang="en-US" baseline="0" dirty="0" smtClean="0"/>
          </a:p>
          <a:p>
            <a:r>
              <a:rPr lang="en-US" baseline="0" dirty="0" smtClean="0"/>
              <a:t>Here an example of the Jenkins main page, showing three projects, they are all blue which means that currently they are all passing their tests and healthy.</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24</a:t>
            </a:fld>
            <a:endParaRPr lang="en-US"/>
          </a:p>
        </p:txBody>
      </p:sp>
    </p:spTree>
    <p:extLst>
      <p:ext uri="{BB962C8B-B14F-4D97-AF65-F5344CB8AC3E}">
        <p14:creationId xmlns:p14="http://schemas.microsoft.com/office/powerpoint/2010/main" val="6596752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 list of builds for a single project where every build is red. Red </a:t>
            </a:r>
            <a:r>
              <a:rPr lang="en-US" dirty="0" smtClean="0"/>
              <a:t>means</a:t>
            </a:r>
            <a:r>
              <a:rPr lang="en-US" baseline="0" dirty="0" smtClean="0"/>
              <a:t> that Jenkins is not happy, and </a:t>
            </a:r>
            <a:r>
              <a:rPr lang="en-US" baseline="0" dirty="0" smtClean="0"/>
              <a:t>that everyone should </a:t>
            </a:r>
            <a:r>
              <a:rPr lang="en-US" baseline="0" dirty="0" smtClean="0"/>
              <a:t>pay attention, </a:t>
            </a:r>
            <a:r>
              <a:rPr lang="en-US" baseline="0" dirty="0" smtClean="0"/>
              <a:t>and someone should figure </a:t>
            </a:r>
            <a:r>
              <a:rPr lang="en-US" baseline="0" dirty="0" smtClean="0"/>
              <a:t>out what the problem is and fix it.</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25</a:t>
            </a:fld>
            <a:endParaRPr lang="en-US"/>
          </a:p>
        </p:txBody>
      </p:sp>
    </p:spTree>
    <p:extLst>
      <p:ext uri="{BB962C8B-B14F-4D97-AF65-F5344CB8AC3E}">
        <p14:creationId xmlns:p14="http://schemas.microsoft.com/office/powerpoint/2010/main" val="15558806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Tests are very </a:t>
            </a:r>
            <a:r>
              <a:rPr lang="en-US" sz="1200" kern="1200" dirty="0" smtClean="0">
                <a:solidFill>
                  <a:schemeClr val="tx1"/>
                </a:solidFill>
                <a:latin typeface="+mn-lt"/>
                <a:ea typeface="+mn-ea"/>
                <a:cs typeface="+mn-cs"/>
              </a:rPr>
              <a:t>important, but an equally important and very powerful mechanism for improving code and product quality are pull requests and code reviews</a:t>
            </a:r>
            <a:r>
              <a:rPr lang="en-US" sz="1200" kern="1200" dirty="0" smtClean="0">
                <a:solidFill>
                  <a:schemeClr val="tx1"/>
                </a:solidFill>
                <a:latin typeface="+mn-lt"/>
                <a:ea typeface="+mn-ea"/>
                <a:cs typeface="+mn-cs"/>
              </a:rPr>
              <a:t>. I’m going to talk about these here because they</a:t>
            </a:r>
            <a:r>
              <a:rPr lang="en-US" sz="1200" kern="1200" baseline="0" dirty="0" smtClean="0">
                <a:solidFill>
                  <a:schemeClr val="tx1"/>
                </a:solidFill>
                <a:latin typeface="+mn-lt"/>
                <a:ea typeface="+mn-ea"/>
                <a:cs typeface="+mn-cs"/>
              </a:rPr>
              <a:t> are related to one of the ways we do testing.</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26</a:t>
            </a:fld>
            <a:endParaRPr lang="en-US"/>
          </a:p>
        </p:txBody>
      </p:sp>
    </p:spTree>
    <p:extLst>
      <p:ext uri="{BB962C8B-B14F-4D97-AF65-F5344CB8AC3E}">
        <p14:creationId xmlns:p14="http://schemas.microsoft.com/office/powerpoint/2010/main" val="21239972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For anyone not aren’t </a:t>
            </a:r>
            <a:r>
              <a:rPr lang="en-US" sz="1200" kern="1200" baseline="0" dirty="0" smtClean="0">
                <a:solidFill>
                  <a:schemeClr val="tx1"/>
                </a:solidFill>
                <a:latin typeface="+mn-lt"/>
                <a:ea typeface="+mn-ea"/>
                <a:cs typeface="+mn-cs"/>
              </a:rPr>
              <a:t>familiar with </a:t>
            </a:r>
            <a:r>
              <a:rPr lang="en-US" sz="1200" kern="1200" baseline="0" dirty="0" smtClean="0">
                <a:solidFill>
                  <a:schemeClr val="tx1"/>
                </a:solidFill>
                <a:latin typeface="+mn-lt"/>
                <a:ea typeface="+mn-ea"/>
                <a:cs typeface="+mn-cs"/>
              </a:rPr>
              <a:t>pull requests, </a:t>
            </a:r>
            <a:r>
              <a:rPr lang="en-US" sz="1200" kern="1200" baseline="0" dirty="0" smtClean="0">
                <a:solidFill>
                  <a:schemeClr val="tx1"/>
                </a:solidFill>
                <a:latin typeface="+mn-lt"/>
                <a:ea typeface="+mn-ea"/>
                <a:cs typeface="+mn-cs"/>
              </a:rPr>
              <a:t>it is a request for the new code that a developer has been working on to be merged into the main version of the code. Pull requests are a feature of </a:t>
            </a:r>
            <a:r>
              <a:rPr lang="en-US" sz="1200" kern="1200" baseline="0" dirty="0" smtClean="0">
                <a:solidFill>
                  <a:schemeClr val="tx1"/>
                </a:solidFill>
                <a:latin typeface="+mn-lt"/>
                <a:ea typeface="+mn-ea"/>
                <a:cs typeface="+mn-cs"/>
              </a:rPr>
              <a:t>software management tools </a:t>
            </a:r>
            <a:r>
              <a:rPr lang="en-US" sz="1200" kern="1200" baseline="0" dirty="0" smtClean="0">
                <a:solidFill>
                  <a:schemeClr val="tx1"/>
                </a:solidFill>
                <a:latin typeface="+mn-lt"/>
                <a:ea typeface="+mn-ea"/>
                <a:cs typeface="+mn-cs"/>
              </a:rPr>
              <a:t>such as </a:t>
            </a:r>
            <a:r>
              <a:rPr lang="en-US" sz="1200" kern="1200" baseline="0" dirty="0" err="1" smtClean="0">
                <a:solidFill>
                  <a:schemeClr val="tx1"/>
                </a:solidFill>
                <a:latin typeface="+mn-lt"/>
                <a:ea typeface="+mn-ea"/>
                <a:cs typeface="+mn-cs"/>
              </a:rPr>
              <a:t>Github</a:t>
            </a:r>
            <a:r>
              <a:rPr lang="en-US" sz="1200" kern="1200" baseline="0" dirty="0" smtClean="0">
                <a:solidFill>
                  <a:schemeClr val="tx1"/>
                </a:solidFill>
                <a:latin typeface="+mn-lt"/>
                <a:ea typeface="+mn-ea"/>
                <a:cs typeface="+mn-cs"/>
              </a:rPr>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Here you can see two developers having a conversation about some proposed changes, with one of them suggesting adding a test.</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Reviewing a pull request means that code always has multiple pairs of eyes on it before it is merged into the main code base. This has been a great tool for learning and </a:t>
            </a:r>
            <a:r>
              <a:rPr lang="en-US" sz="1200" kern="1200" baseline="0" dirty="0" smtClean="0">
                <a:solidFill>
                  <a:schemeClr val="tx1"/>
                </a:solidFill>
                <a:latin typeface="+mn-lt"/>
                <a:ea typeface="+mn-ea"/>
                <a:cs typeface="+mn-cs"/>
              </a:rPr>
              <a:t>teaching and improving quality.</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27</a:t>
            </a:fld>
            <a:endParaRPr lang="en-US"/>
          </a:p>
        </p:txBody>
      </p:sp>
    </p:spTree>
    <p:extLst>
      <p:ext uri="{BB962C8B-B14F-4D97-AF65-F5344CB8AC3E}">
        <p14:creationId xmlns:p14="http://schemas.microsoft.com/office/powerpoint/2010/main" val="38704542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here’s an example of a code review</a:t>
            </a:r>
            <a:r>
              <a:rPr lang="en-US" baseline="0" dirty="0" smtClean="0"/>
              <a:t> </a:t>
            </a:r>
            <a:r>
              <a:rPr lang="en-US" dirty="0" smtClean="0"/>
              <a:t>catching a fundamental issue.</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28</a:t>
            </a:fld>
            <a:endParaRPr lang="en-US"/>
          </a:p>
        </p:txBody>
      </p:sp>
    </p:spTree>
    <p:extLst>
      <p:ext uri="{BB962C8B-B14F-4D97-AF65-F5344CB8AC3E}">
        <p14:creationId xmlns:p14="http://schemas.microsoft.com/office/powerpoint/2010/main" val="38704542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I think one of the most interesting</a:t>
            </a:r>
            <a:r>
              <a:rPr lang="en-US" baseline="0" dirty="0" smtClean="0"/>
              <a:t> questions is “when do we test?”. When do we have Jenkins run the automated tests?</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29</a:t>
            </a:fld>
            <a:endParaRPr lang="en-US"/>
          </a:p>
        </p:txBody>
      </p:sp>
    </p:spTree>
    <p:extLst>
      <p:ext uri="{BB962C8B-B14F-4D97-AF65-F5344CB8AC3E}">
        <p14:creationId xmlns:p14="http://schemas.microsoft.com/office/powerpoint/2010/main" val="35576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The primary means of digital consumption are </a:t>
            </a:r>
            <a:r>
              <a:rPr lang="en-US" baseline="0" dirty="0" err="1" smtClean="0"/>
              <a:t>ft.com</a:t>
            </a:r>
            <a:r>
              <a:rPr lang="en-US" baseline="0" dirty="0" smtClean="0"/>
              <a:t> and the FT’s web app.</a:t>
            </a:r>
          </a:p>
          <a:p>
            <a:endParaRPr lang="en-US" baseline="0" dirty="0" smtClean="0"/>
          </a:p>
          <a:p>
            <a:r>
              <a:rPr lang="en-US" baseline="0" dirty="0" smtClean="0"/>
              <a:t>Here is a shot of how the web app used to look.</a:t>
            </a:r>
          </a:p>
        </p:txBody>
      </p:sp>
      <p:sp>
        <p:nvSpPr>
          <p:cNvPr id="4" name="Slide Number Placeholder 3"/>
          <p:cNvSpPr>
            <a:spLocks noGrp="1"/>
          </p:cNvSpPr>
          <p:nvPr>
            <p:ph type="sldNum" sz="quarter" idx="10"/>
          </p:nvPr>
        </p:nvSpPr>
        <p:spPr/>
        <p:txBody>
          <a:bodyPr/>
          <a:lstStyle/>
          <a:p>
            <a:fld id="{FA5C45C3-4D87-C042-8E9C-244A24B2E9C2}" type="slidenum">
              <a:rPr lang="en-US" smtClean="0"/>
              <a:t>3</a:t>
            </a:fld>
            <a:endParaRPr lang="en-US"/>
          </a:p>
        </p:txBody>
      </p:sp>
    </p:spTree>
    <p:extLst>
      <p:ext uri="{BB962C8B-B14F-4D97-AF65-F5344CB8AC3E}">
        <p14:creationId xmlns:p14="http://schemas.microsoft.com/office/powerpoint/2010/main" val="17528501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Here’s the bit that is related to pull requests. We </a:t>
            </a:r>
            <a:r>
              <a:rPr lang="en-US" baseline="0" dirty="0" smtClean="0"/>
              <a:t>run </a:t>
            </a:r>
            <a:r>
              <a:rPr lang="en-US" baseline="0" dirty="0" smtClean="0"/>
              <a:t>the tests </a:t>
            </a:r>
            <a:r>
              <a:rPr lang="en-US" baseline="0" dirty="0" smtClean="0"/>
              <a:t>before a commit is merged into the main branch, just like </a:t>
            </a:r>
            <a:r>
              <a:rPr lang="en-US" baseline="0" dirty="0" smtClean="0"/>
              <a:t>for </a:t>
            </a:r>
            <a:r>
              <a:rPr lang="en-US" baseline="0" dirty="0" smtClean="0"/>
              <a:t>code </a:t>
            </a:r>
            <a:r>
              <a:rPr lang="en-US" baseline="0" dirty="0" smtClean="0"/>
              <a:t>reviews. </a:t>
            </a:r>
            <a:r>
              <a:rPr lang="en-US" baseline="0" dirty="0" smtClean="0"/>
              <a:t>The important difference is that we test the code that would result from the pull request being accepted. We never merge code that would result in a broken build – this prevents broken code from holding up others developers doing work, once the broken code is fixed and we know it won’t cause problems then we can merge it</a:t>
            </a:r>
            <a:r>
              <a:rPr lang="en-US" baseline="0" dirty="0" smtClean="0"/>
              <a:t>.</a:t>
            </a:r>
            <a:endParaRPr lang="en-US" baseline="0" dirty="0" smtClean="0"/>
          </a:p>
          <a:p>
            <a:endParaRPr lang="en-US" baseline="0" dirty="0" smtClean="0"/>
          </a:p>
          <a:p>
            <a:r>
              <a:rPr lang="en-US" baseline="0" dirty="0" smtClean="0"/>
              <a:t>The image show the results of passing tests being reported back to the </a:t>
            </a:r>
            <a:r>
              <a:rPr lang="en-US" baseline="0" dirty="0" err="1" smtClean="0"/>
              <a:t>Github</a:t>
            </a:r>
            <a:r>
              <a:rPr lang="en-US" baseline="0" dirty="0" smtClean="0"/>
              <a:t> </a:t>
            </a:r>
            <a:r>
              <a:rPr lang="en-US" baseline="0" dirty="0" smtClean="0"/>
              <a:t>UI. These </a:t>
            </a:r>
            <a:r>
              <a:rPr lang="en-US" baseline="0" dirty="0" smtClean="0"/>
              <a:t>results </a:t>
            </a:r>
            <a:r>
              <a:rPr lang="en-US" baseline="0" dirty="0" smtClean="0"/>
              <a:t>aren't form Jenkins but from a similar system called Travis CI which we use for out open source projects, </a:t>
            </a:r>
            <a:r>
              <a:rPr lang="en-US" baseline="0" dirty="0" smtClean="0"/>
              <a:t>but any kind of feedback to </a:t>
            </a:r>
            <a:r>
              <a:rPr lang="en-US" baseline="0" dirty="0" err="1" smtClean="0"/>
              <a:t>Github</a:t>
            </a:r>
            <a:r>
              <a:rPr lang="en-US" baseline="0" dirty="0" smtClean="0"/>
              <a:t> from tests </a:t>
            </a:r>
            <a:r>
              <a:rPr lang="en-US" baseline="0" dirty="0" smtClean="0"/>
              <a:t>would look similar.</a:t>
            </a:r>
          </a:p>
          <a:p>
            <a:endParaRPr lang="en-US" baseline="0" dirty="0" smtClean="0"/>
          </a:p>
          <a:p>
            <a:r>
              <a:rPr lang="en-US" baseline="0" dirty="0" smtClean="0"/>
              <a:t>We also run tests whenever a change is merged to the main </a:t>
            </a:r>
            <a:r>
              <a:rPr lang="en-US" baseline="0" dirty="0" smtClean="0"/>
              <a:t>branch, </a:t>
            </a:r>
            <a:r>
              <a:rPr lang="en-US" baseline="0" dirty="0" smtClean="0"/>
              <a:t>and at least </a:t>
            </a:r>
            <a:r>
              <a:rPr lang="en-US" baseline="0" dirty="0" smtClean="0"/>
              <a:t>hourly. One reason to run tests when there hasn’t been a code change is </a:t>
            </a:r>
            <a:r>
              <a:rPr lang="en-US" baseline="0" dirty="0" smtClean="0"/>
              <a:t>to catch </a:t>
            </a:r>
            <a:r>
              <a:rPr lang="en-US" baseline="0" dirty="0" smtClean="0"/>
              <a:t>issues that might occur </a:t>
            </a:r>
            <a:r>
              <a:rPr lang="en-US" baseline="0" dirty="0" smtClean="0"/>
              <a:t>with </a:t>
            </a:r>
            <a:r>
              <a:rPr lang="en-US" baseline="0" dirty="0" smtClean="0"/>
              <a:t>infrastructure.</a:t>
            </a:r>
          </a:p>
          <a:p>
            <a:endParaRPr lang="en-US" dirty="0" smtClean="0"/>
          </a:p>
          <a:p>
            <a:r>
              <a:rPr lang="en-US" dirty="0" smtClean="0"/>
              <a:t>And, on the basis that there is no fundamental difference between testing and monitoring we also run</a:t>
            </a:r>
            <a:r>
              <a:rPr lang="en-US" baseline="0" dirty="0" smtClean="0"/>
              <a:t> the functional tests against the live version of the app.</a:t>
            </a:r>
            <a:endParaRPr lang="en-US" dirty="0" smtClean="0"/>
          </a:p>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30</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What</a:t>
            </a:r>
            <a:r>
              <a:rPr lang="en-US" baseline="0" dirty="0" smtClean="0"/>
              <a:t> do we want to achieve in the next 6 to 12 months?</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31</a:t>
            </a:fld>
            <a:endParaRPr lang="en-US"/>
          </a:p>
        </p:txBody>
      </p:sp>
    </p:spTree>
    <p:extLst>
      <p:ext uri="{BB962C8B-B14F-4D97-AF65-F5344CB8AC3E}">
        <p14:creationId xmlns:p14="http://schemas.microsoft.com/office/powerpoint/2010/main" val="39268680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We</a:t>
            </a:r>
            <a:r>
              <a:rPr lang="en-US" baseline="0" dirty="0" smtClean="0"/>
              <a:t> are considering moving towards c</a:t>
            </a:r>
            <a:r>
              <a:rPr lang="en-US" dirty="0" smtClean="0"/>
              <a:t>ontinuous</a:t>
            </a:r>
            <a:r>
              <a:rPr lang="en-US" baseline="0" dirty="0" smtClean="0"/>
              <a:t> delivery, releasing one feature at a time when that feature is ready</a:t>
            </a:r>
            <a:r>
              <a:rPr lang="en-US" baseline="0" dirty="0" smtClean="0"/>
              <a:t>.</a:t>
            </a:r>
          </a:p>
          <a:p>
            <a:endParaRPr lang="en-US" baseline="0" dirty="0" smtClean="0"/>
          </a:p>
          <a:p>
            <a:r>
              <a:rPr lang="en-US" baseline="0" dirty="0" smtClean="0"/>
              <a:t>We want to use Selenium Grid to add scalable parallelism to our tests with the aim of </a:t>
            </a:r>
            <a:r>
              <a:rPr lang="en-US" baseline="0" dirty="0" err="1" smtClean="0"/>
              <a:t>minimising</a:t>
            </a:r>
            <a:r>
              <a:rPr lang="en-US" baseline="0" dirty="0" smtClean="0"/>
              <a:t> developer feedback time.</a:t>
            </a:r>
            <a:endParaRPr lang="en-US" dirty="0" smtClean="0"/>
          </a:p>
          <a:p>
            <a:endParaRPr lang="en-US" dirty="0" smtClean="0"/>
          </a:p>
          <a:p>
            <a:r>
              <a:rPr lang="en-US" dirty="0" smtClean="0"/>
              <a:t>We</a:t>
            </a:r>
            <a:r>
              <a:rPr lang="en-US" baseline="0" dirty="0" smtClean="0"/>
              <a:t> are exploring the emerging t</a:t>
            </a:r>
            <a:r>
              <a:rPr lang="en-US" dirty="0" smtClean="0"/>
              <a:t>ooling for testing web</a:t>
            </a:r>
            <a:r>
              <a:rPr lang="en-US" baseline="0" dirty="0" smtClean="0"/>
              <a:t> apps and hybrid apps on device,  such as </a:t>
            </a:r>
            <a:r>
              <a:rPr lang="en-US" baseline="0" dirty="0" err="1" smtClean="0"/>
              <a:t>Appium</a:t>
            </a:r>
            <a:r>
              <a:rPr lang="en-US" baseline="0" dirty="0" smtClean="0"/>
              <a:t>, </a:t>
            </a:r>
            <a:r>
              <a:rPr lang="en-US" baseline="0" dirty="0" err="1" smtClean="0"/>
              <a:t>iOS</a:t>
            </a:r>
            <a:r>
              <a:rPr lang="en-US" baseline="0" dirty="0" smtClean="0"/>
              <a:t>-</a:t>
            </a:r>
            <a:r>
              <a:rPr lang="en-US" baseline="0" dirty="0" smtClean="0"/>
              <a:t>driver and </a:t>
            </a:r>
            <a:r>
              <a:rPr lang="en-US" baseline="0" dirty="0" err="1" smtClean="0"/>
              <a:t>Selendroid</a:t>
            </a:r>
            <a:r>
              <a:rPr lang="en-US" baseline="0" dirty="0" smtClean="0"/>
              <a:t>. I’ll </a:t>
            </a:r>
            <a:r>
              <a:rPr lang="en-US" baseline="0" dirty="0" smtClean="0"/>
              <a:t>give links to those at the end.</a:t>
            </a:r>
          </a:p>
          <a:p>
            <a:endParaRPr lang="en-US" baseline="0" dirty="0" smtClean="0"/>
          </a:p>
          <a:p>
            <a:r>
              <a:rPr lang="en-US" baseline="0" dirty="0" smtClean="0"/>
              <a:t>We want super fast feedback to developers when hitting save on the file they are editing, tools such a Grunt for JavaScript allow this.</a:t>
            </a:r>
          </a:p>
          <a:p>
            <a:endParaRPr lang="en-US" baseline="0" dirty="0" smtClean="0"/>
          </a:p>
          <a:p>
            <a:r>
              <a:rPr lang="en-US" baseline="0" dirty="0" smtClean="0"/>
              <a:t>We want zero tolerance on regressions, we never want to hear about the same problem from an external source twice.</a:t>
            </a:r>
          </a:p>
        </p:txBody>
      </p:sp>
      <p:sp>
        <p:nvSpPr>
          <p:cNvPr id="4" name="Slide Number Placeholder 3"/>
          <p:cNvSpPr>
            <a:spLocks noGrp="1"/>
          </p:cNvSpPr>
          <p:nvPr>
            <p:ph type="sldNum" sz="quarter" idx="10"/>
          </p:nvPr>
        </p:nvSpPr>
        <p:spPr/>
        <p:txBody>
          <a:bodyPr/>
          <a:lstStyle/>
          <a:p>
            <a:fld id="{FA5C45C3-4D87-C042-8E9C-244A24B2E9C2}" type="slidenum">
              <a:rPr lang="en-US" smtClean="0"/>
              <a:t>32</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So, in summary…</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33</a:t>
            </a:fld>
            <a:endParaRPr lang="en-US"/>
          </a:p>
        </p:txBody>
      </p:sp>
    </p:spTree>
    <p:extLst>
      <p:ext uri="{BB962C8B-B14F-4D97-AF65-F5344CB8AC3E}">
        <p14:creationId xmlns:p14="http://schemas.microsoft.com/office/powerpoint/2010/main" val="9246653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Testing is good. You probably</a:t>
            </a:r>
            <a:r>
              <a:rPr lang="en-US" baseline="0" dirty="0" smtClean="0"/>
              <a:t> knew that, but I think it helps to keep saying it.</a:t>
            </a:r>
            <a:endParaRPr lang="en-US" dirty="0" smtClean="0"/>
          </a:p>
          <a:p>
            <a:endParaRPr lang="en-US" dirty="0" smtClean="0"/>
          </a:p>
          <a:p>
            <a:r>
              <a:rPr lang="en-US" dirty="0" smtClean="0"/>
              <a:t>Automation is also generally good. Consider the longer term repercussions</a:t>
            </a:r>
            <a:r>
              <a:rPr lang="en-US" baseline="0" dirty="0" smtClean="0"/>
              <a:t> of automation, is it going to save you time, this month, this year, is it going to mean you never break the same thing twice? Probably.</a:t>
            </a:r>
          </a:p>
          <a:p>
            <a:endParaRPr lang="en-US" baseline="0" dirty="0" smtClean="0"/>
          </a:p>
          <a:p>
            <a:r>
              <a:rPr lang="en-US" baseline="0" dirty="0" smtClean="0"/>
              <a:t>Don’t spend more time on expensive functional tests than you do on cheaper, faster code tests… unless you want to. Some automated testing is better than no automated testing.</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Manual testers should never be bored, give them the interesting stuff that a computer just can’t do. Let the computer do the rest.</a:t>
            </a:r>
            <a:r>
              <a:rPr lang="en-US" baseline="0" dirty="0" smtClean="0"/>
              <a:t> </a:t>
            </a:r>
            <a:r>
              <a:rPr lang="en-US" dirty="0" smtClean="0"/>
              <a:t>People</a:t>
            </a:r>
            <a:r>
              <a:rPr lang="en-US" baseline="0" dirty="0" smtClean="0"/>
              <a:t> </a:t>
            </a:r>
            <a:r>
              <a:rPr lang="en-US" dirty="0" smtClean="0"/>
              <a:t>are </a:t>
            </a:r>
            <a:r>
              <a:rPr lang="en-US" dirty="0" smtClean="0"/>
              <a:t>way better than computers at deciding</a:t>
            </a:r>
            <a:r>
              <a:rPr lang="en-US" baseline="0" dirty="0" smtClean="0"/>
              <a:t> what will annoy other people. You will always need manual </a:t>
            </a:r>
            <a:r>
              <a:rPr lang="en-US" baseline="0" dirty="0" smtClean="0"/>
              <a:t>testing.</a:t>
            </a:r>
            <a:endParaRPr lang="en-US" baseline="0" dirty="0" smtClean="0"/>
          </a:p>
          <a:p>
            <a:endParaRPr lang="en-US" baseline="0" dirty="0" smtClean="0"/>
          </a:p>
          <a:p>
            <a:r>
              <a:rPr lang="en-US" baseline="0" dirty="0" smtClean="0"/>
              <a:t>Has the effort we put into automation, of learning new tools, new languages, of creating the tests been worth </a:t>
            </a:r>
            <a:r>
              <a:rPr lang="en-US" baseline="0" dirty="0" smtClean="0"/>
              <a:t>it? </a:t>
            </a:r>
            <a:r>
              <a:rPr lang="en-US" baseline="0" dirty="0" smtClean="0"/>
              <a:t>Definitely. </a:t>
            </a:r>
            <a:r>
              <a:rPr lang="en-US" baseline="0" dirty="0" smtClean="0"/>
              <a:t>We find far fewer problems now, the problems we find are less serious, or more subtle, </a:t>
            </a:r>
            <a:r>
              <a:rPr lang="en-US" baseline="0" dirty="0" smtClean="0"/>
              <a:t>and we </a:t>
            </a:r>
            <a:r>
              <a:rPr lang="en-US" baseline="0" dirty="0" smtClean="0"/>
              <a:t>can focus on a level of quality that we couldn’t before. It’s been 6 months since we got a call from the UAT testers telling us that the app doesn’t load.</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34</a:t>
            </a:fld>
            <a:endParaRPr lang="en-US"/>
          </a:p>
        </p:txBody>
      </p:sp>
    </p:spTree>
    <p:extLst>
      <p:ext uri="{BB962C8B-B14F-4D97-AF65-F5344CB8AC3E}">
        <p14:creationId xmlns:p14="http://schemas.microsoft.com/office/powerpoint/2010/main" val="42034013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Here</a:t>
            </a:r>
            <a:r>
              <a:rPr lang="en-US" baseline="0" dirty="0" smtClean="0"/>
              <a:t> are</a:t>
            </a:r>
            <a:r>
              <a:rPr lang="en-US" dirty="0" smtClean="0"/>
              <a:t> a few links you might find interesting. The FT Labs open source libraries are on </a:t>
            </a:r>
            <a:r>
              <a:rPr lang="en-US" dirty="0" err="1" smtClean="0"/>
              <a:t>Github</a:t>
            </a:r>
            <a:r>
              <a:rPr lang="en-US" dirty="0" smtClean="0"/>
              <a:t>. There are some tutorials and articles on the Labs website. And for anyone interested in testing</a:t>
            </a:r>
            <a:r>
              <a:rPr lang="en-US" baseline="0" dirty="0" smtClean="0"/>
              <a:t> </a:t>
            </a:r>
            <a:r>
              <a:rPr lang="en-US" baseline="0" dirty="0" smtClean="0"/>
              <a:t>web, hybrid and native apps with the same test suites </a:t>
            </a:r>
            <a:r>
              <a:rPr lang="en-US" baseline="0" dirty="0" smtClean="0"/>
              <a:t>here are some links to projects which are attempting to enable that. And </a:t>
            </a:r>
            <a:r>
              <a:rPr lang="en-US" baseline="0" dirty="0" smtClean="0"/>
              <a:t>as I said, I recommend </a:t>
            </a:r>
            <a:r>
              <a:rPr lang="en-US" baseline="0" dirty="0" smtClean="0"/>
              <a:t>this talk by Alberto </a:t>
            </a:r>
            <a:r>
              <a:rPr lang="en-US" baseline="0" dirty="0" err="1" smtClean="0"/>
              <a:t>Savoia</a:t>
            </a:r>
            <a:r>
              <a:rPr lang="en-US" baseline="0" dirty="0" smtClean="0"/>
              <a:t> entitled “Test is Dead”.</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35</a:t>
            </a:fld>
            <a:endParaRPr lang="en-US"/>
          </a:p>
        </p:txBody>
      </p:sp>
    </p:spTree>
    <p:extLst>
      <p:ext uri="{BB962C8B-B14F-4D97-AF65-F5344CB8AC3E}">
        <p14:creationId xmlns:p14="http://schemas.microsoft.com/office/powerpoint/2010/main" val="36414750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Thanks for listening!</a:t>
            </a:r>
          </a:p>
          <a:p>
            <a:endParaRPr lang="en-US" dirty="0" smtClean="0"/>
          </a:p>
          <a:p>
            <a:r>
              <a:rPr lang="en-US" dirty="0" smtClean="0"/>
              <a:t>If</a:t>
            </a:r>
            <a:r>
              <a:rPr lang="en-US" baseline="0" dirty="0" smtClean="0"/>
              <a:t> anyone is curious as to what the functional tests look like in action then find me afterwards and I can give you a demo on my laptop.</a:t>
            </a:r>
          </a:p>
          <a:p>
            <a:endParaRPr lang="en-US" baseline="0" dirty="0" smtClean="0"/>
          </a:p>
          <a:p>
            <a:r>
              <a:rPr lang="en-US" baseline="0" dirty="0" smtClean="0"/>
              <a:t>And, if you are a test automation engineer </a:t>
            </a:r>
            <a:r>
              <a:rPr lang="en-US" baseline="0" dirty="0" smtClean="0"/>
              <a:t>looking for a job let </a:t>
            </a:r>
            <a:r>
              <a:rPr lang="en-US" baseline="0" dirty="0" smtClean="0"/>
              <a:t>me know</a:t>
            </a:r>
            <a:r>
              <a:rPr lang="en-US" baseline="0" dirty="0" smtClean="0"/>
              <a:t>.</a:t>
            </a:r>
          </a:p>
          <a:p>
            <a:endParaRPr lang="en-US" baseline="0" dirty="0" smtClean="0"/>
          </a:p>
          <a:p>
            <a:r>
              <a:rPr lang="en-US" dirty="0" smtClean="0"/>
              <a:t>http://</a:t>
            </a:r>
            <a:r>
              <a:rPr lang="en-US" dirty="0" err="1" smtClean="0"/>
              <a:t>tinyurl.com</a:t>
            </a:r>
            <a:r>
              <a:rPr lang="en-US" dirty="0" smtClean="0"/>
              <a:t>/</a:t>
            </a:r>
            <a:r>
              <a:rPr lang="en-US" dirty="0" err="1" smtClean="0"/>
              <a:t>ft</a:t>
            </a:r>
            <a:r>
              <a:rPr lang="en-US" dirty="0" smtClean="0"/>
              <a:t>-app-testing</a:t>
            </a: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36</a:t>
            </a:fld>
            <a:endParaRPr lang="en-US"/>
          </a:p>
        </p:txBody>
      </p:sp>
    </p:spTree>
    <p:extLst>
      <p:ext uri="{BB962C8B-B14F-4D97-AF65-F5344CB8AC3E}">
        <p14:creationId xmlns:p14="http://schemas.microsoft.com/office/powerpoint/2010/main" val="6562624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It now looks more like this </a:t>
            </a:r>
            <a:r>
              <a:rPr lang="en-US" baseline="0" dirty="0" smtClean="0"/>
              <a:t>including, </a:t>
            </a:r>
            <a:r>
              <a:rPr lang="en-US" baseline="0" dirty="0" smtClean="0"/>
              <a:t>as of last </a:t>
            </a:r>
            <a:r>
              <a:rPr lang="en-US" baseline="0" dirty="0" smtClean="0"/>
              <a:t>week, the </a:t>
            </a:r>
            <a:r>
              <a:rPr lang="en-US" baseline="0" dirty="0" smtClean="0"/>
              <a:t>Android app which was the last platform to receive the new design.</a:t>
            </a:r>
          </a:p>
          <a:p>
            <a:endParaRPr lang="en-US" baseline="0" dirty="0" smtClean="0"/>
          </a:p>
          <a:p>
            <a:r>
              <a:rPr lang="en-US" baseline="0" dirty="0" smtClean="0"/>
              <a:t>What is a web app? It’s an app that is built with web technologies, or it’s a web page which supports </a:t>
            </a:r>
            <a:r>
              <a:rPr lang="en-US" baseline="0" dirty="0" err="1" smtClean="0"/>
              <a:t>behaviours</a:t>
            </a:r>
            <a:r>
              <a:rPr lang="en-US" baseline="0" dirty="0" smtClean="0"/>
              <a:t> people expect from an app. </a:t>
            </a:r>
            <a:r>
              <a:rPr lang="en-US" baseline="0" dirty="0" smtClean="0"/>
              <a:t>It works offline and all the HTML is generated on the client device rather than on the server. If </a:t>
            </a:r>
            <a:r>
              <a:rPr lang="en-US" baseline="0" dirty="0" smtClean="0"/>
              <a:t>anyone wants to discuss that more let’s leave </a:t>
            </a:r>
            <a:r>
              <a:rPr lang="en-US" baseline="0" dirty="0" smtClean="0"/>
              <a:t>that until </a:t>
            </a:r>
            <a:r>
              <a:rPr lang="en-US" baseline="0" dirty="0" smtClean="0"/>
              <a:t>after the talk.</a:t>
            </a:r>
          </a:p>
        </p:txBody>
      </p:sp>
      <p:sp>
        <p:nvSpPr>
          <p:cNvPr id="4" name="Slide Number Placeholder 3"/>
          <p:cNvSpPr>
            <a:spLocks noGrp="1"/>
          </p:cNvSpPr>
          <p:nvPr>
            <p:ph type="sldNum" sz="quarter" idx="10"/>
          </p:nvPr>
        </p:nvSpPr>
        <p:spPr/>
        <p:txBody>
          <a:bodyPr/>
          <a:lstStyle/>
          <a:p>
            <a:fld id="{FA5C45C3-4D87-C042-8E9C-244A24B2E9C2}" type="slidenum">
              <a:rPr lang="en-US" smtClean="0"/>
              <a:t>4</a:t>
            </a:fld>
            <a:endParaRPr lang="en-US"/>
          </a:p>
        </p:txBody>
      </p:sp>
    </p:spTree>
    <p:extLst>
      <p:ext uri="{BB962C8B-B14F-4D97-AF65-F5344CB8AC3E}">
        <p14:creationId xmlns:p14="http://schemas.microsoft.com/office/powerpoint/2010/main" val="1752850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Why a web app? The web app code is cross-platform,</a:t>
            </a:r>
            <a:r>
              <a:rPr lang="en-US" baseline="0" dirty="0" smtClean="0"/>
              <a:t> all the versions of the app on all the platforms on all the screen sizes use the same code. On some platforms we wrap the app in some other code to allow access to platform specific features.</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5</a:t>
            </a:fld>
            <a:endParaRPr lang="en-US"/>
          </a:p>
        </p:txBody>
      </p:sp>
    </p:spTree>
    <p:extLst>
      <p:ext uri="{BB962C8B-B14F-4D97-AF65-F5344CB8AC3E}">
        <p14:creationId xmlns:p14="http://schemas.microsoft.com/office/powerpoint/2010/main" val="1403147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Our main platforms are </a:t>
            </a:r>
            <a:r>
              <a:rPr lang="en-US" dirty="0" err="1" smtClean="0"/>
              <a:t>iOS</a:t>
            </a:r>
            <a:r>
              <a:rPr lang="en-US" dirty="0" smtClean="0"/>
              <a:t>, Android and Windows 8.</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For </a:t>
            </a:r>
            <a:r>
              <a:rPr lang="en-US" dirty="0" smtClean="0"/>
              <a:t>the Android app we</a:t>
            </a:r>
            <a:r>
              <a:rPr lang="en-US" baseline="0" dirty="0" smtClean="0"/>
              <a:t> have a Java wrapper containing a </a:t>
            </a:r>
            <a:r>
              <a:rPr lang="en-US" baseline="0" dirty="0" err="1" smtClean="0"/>
              <a:t>WebView</a:t>
            </a:r>
            <a:r>
              <a:rPr lang="en-US" baseline="0" dirty="0" smtClean="0"/>
              <a:t>, giving access to features like native sharing. For the Window app we have a similar arrangement but the wrapper code is also written in using HTML, JavaScript and CSS.</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a:defRPr/>
            </a:pPr>
            <a:r>
              <a:rPr lang="en-US" dirty="0"/>
              <a:t>On </a:t>
            </a:r>
            <a:r>
              <a:rPr lang="en-US" dirty="0" err="1"/>
              <a:t>iOS</a:t>
            </a:r>
            <a:r>
              <a:rPr lang="en-US" dirty="0"/>
              <a:t> installation is through </a:t>
            </a:r>
            <a:r>
              <a:rPr lang="en-US" dirty="0" err="1"/>
              <a:t>broswer</a:t>
            </a:r>
            <a:r>
              <a:rPr lang="en-US" dirty="0"/>
              <a:t>. The Android and Windows apps are </a:t>
            </a:r>
            <a:r>
              <a:rPr lang="en-US" dirty="0" smtClean="0"/>
              <a:t>installed through </a:t>
            </a:r>
            <a:r>
              <a:rPr lang="en-US" dirty="0"/>
              <a:t>app </a:t>
            </a:r>
            <a:r>
              <a:rPr lang="en-US" dirty="0" smtClean="0"/>
              <a:t>stores. </a:t>
            </a:r>
            <a:r>
              <a:rPr lang="en-US" dirty="0" smtClean="0"/>
              <a:t>If</a:t>
            </a:r>
            <a:r>
              <a:rPr lang="en-US" baseline="0" dirty="0" smtClean="0"/>
              <a:t> </a:t>
            </a:r>
            <a:r>
              <a:rPr lang="en-US" dirty="0" smtClean="0"/>
              <a:t>you type app.ft.com into a </a:t>
            </a:r>
            <a:r>
              <a:rPr lang="en-US" dirty="0" smtClean="0"/>
              <a:t>modern browser </a:t>
            </a:r>
            <a:r>
              <a:rPr lang="en-US" dirty="0" smtClean="0"/>
              <a:t>there is a good chance it will work.</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cross-platform nature of the web does not solve every </a:t>
            </a:r>
            <a:r>
              <a:rPr lang="en-US" dirty="0" smtClean="0"/>
              <a:t>problem, </a:t>
            </a:r>
            <a:r>
              <a:rPr lang="en-US" dirty="0" smtClean="0"/>
              <a:t>but it has been an excellent choice for the FT.</a:t>
            </a:r>
          </a:p>
        </p:txBody>
      </p:sp>
      <p:sp>
        <p:nvSpPr>
          <p:cNvPr id="4" name="Slide Number Placeholder 3"/>
          <p:cNvSpPr>
            <a:spLocks noGrp="1"/>
          </p:cNvSpPr>
          <p:nvPr>
            <p:ph type="sldNum" sz="quarter" idx="10"/>
          </p:nvPr>
        </p:nvSpPr>
        <p:spPr/>
        <p:txBody>
          <a:bodyPr/>
          <a:lstStyle/>
          <a:p>
            <a:fld id="{FA5C45C3-4D87-C042-8E9C-244A24B2E9C2}" type="slidenum">
              <a:rPr lang="en-US" smtClean="0"/>
              <a:t>6</a:t>
            </a:fld>
            <a:endParaRPr lang="en-US"/>
          </a:p>
        </p:txBody>
      </p:sp>
    </p:spTree>
    <p:extLst>
      <p:ext uri="{BB962C8B-B14F-4D97-AF65-F5344CB8AC3E}">
        <p14:creationId xmlns:p14="http://schemas.microsoft.com/office/powerpoint/2010/main" val="2945778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The web app is developed by FT Labs (once upon a time known as Assanka). For those interested here is our URL, our </a:t>
            </a:r>
            <a:r>
              <a:rPr lang="en-US" baseline="0" dirty="0" err="1" smtClean="0"/>
              <a:t>Github</a:t>
            </a:r>
            <a:r>
              <a:rPr lang="en-US" baseline="0" dirty="0" smtClean="0"/>
              <a:t> page with our open source software and our Twitter handle.</a:t>
            </a:r>
          </a:p>
          <a:p>
            <a:endParaRPr lang="en-US" baseline="0" dirty="0" smtClean="0"/>
          </a:p>
          <a:p>
            <a:r>
              <a:rPr lang="en-US" baseline="0" dirty="0" smtClean="0"/>
              <a:t>At some point I will put these slides on the internet so you will be able to find these links again.</a:t>
            </a:r>
          </a:p>
        </p:txBody>
      </p:sp>
      <p:sp>
        <p:nvSpPr>
          <p:cNvPr id="4" name="Slide Number Placeholder 3"/>
          <p:cNvSpPr>
            <a:spLocks noGrp="1"/>
          </p:cNvSpPr>
          <p:nvPr>
            <p:ph type="sldNum" sz="quarter" idx="10"/>
          </p:nvPr>
        </p:nvSpPr>
        <p:spPr/>
        <p:txBody>
          <a:bodyPr/>
          <a:lstStyle/>
          <a:p>
            <a:fld id="{FA5C45C3-4D87-C042-8E9C-244A24B2E9C2}" type="slidenum">
              <a:rPr lang="en-US" smtClean="0"/>
              <a:t>7</a:t>
            </a:fld>
            <a:endParaRPr lang="en-US"/>
          </a:p>
        </p:txBody>
      </p:sp>
    </p:spTree>
    <p:extLst>
      <p:ext uri="{BB962C8B-B14F-4D97-AF65-F5344CB8AC3E}">
        <p14:creationId xmlns:p14="http://schemas.microsoft.com/office/powerpoint/2010/main" val="3961281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There is free content on</a:t>
            </a:r>
            <a:r>
              <a:rPr lang="en-US" baseline="0" dirty="0" smtClean="0"/>
              <a:t> </a:t>
            </a:r>
            <a:r>
              <a:rPr lang="en-US" baseline="0" dirty="0" err="1" smtClean="0"/>
              <a:t>ft.com</a:t>
            </a:r>
            <a:r>
              <a:rPr lang="en-US" baseline="0" dirty="0" smtClean="0"/>
              <a:t> and in the app but the majority of FT content is behind a pay-wall.</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app has over 4 million users.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Digital</a:t>
            </a:r>
            <a:r>
              <a:rPr lang="en-US" baseline="0" dirty="0" smtClean="0"/>
              <a:t> subscribers have increased 24% year on year to almost 387,000.</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Mobile devices generate 60% of subscriber consumption, 40% of total traffic and a quarter of new subscriptions.</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a:t>
            </a:r>
            <a:r>
              <a:rPr lang="en-US" dirty="0" smtClean="0"/>
              <a:t>FT focuses on digital</a:t>
            </a:r>
            <a:r>
              <a:rPr lang="en-US" baseline="0" dirty="0" smtClean="0"/>
              <a:t> first, </a:t>
            </a:r>
            <a:r>
              <a:rPr lang="en-US" baseline="0" dirty="0" smtClean="0"/>
              <a:t>and d</a:t>
            </a:r>
            <a:r>
              <a:rPr lang="en-US" dirty="0" smtClean="0"/>
              <a:t>igital content consumption </a:t>
            </a:r>
            <a:r>
              <a:rPr lang="en-US" dirty="0" smtClean="0"/>
              <a:t>is being driven by mobile.</a:t>
            </a:r>
          </a:p>
        </p:txBody>
      </p:sp>
      <p:sp>
        <p:nvSpPr>
          <p:cNvPr id="4" name="Slide Number Placeholder 3"/>
          <p:cNvSpPr>
            <a:spLocks noGrp="1"/>
          </p:cNvSpPr>
          <p:nvPr>
            <p:ph type="sldNum" sz="quarter" idx="10"/>
          </p:nvPr>
        </p:nvSpPr>
        <p:spPr/>
        <p:txBody>
          <a:bodyPr/>
          <a:lstStyle/>
          <a:p>
            <a:fld id="{FA5C45C3-4D87-C042-8E9C-244A24B2E9C2}" type="slidenum">
              <a:rPr lang="en-US" smtClean="0"/>
              <a:t>8</a:t>
            </a:fld>
            <a:endParaRPr lang="en-US"/>
          </a:p>
        </p:txBody>
      </p:sp>
    </p:spTree>
    <p:extLst>
      <p:ext uri="{BB962C8B-B14F-4D97-AF65-F5344CB8AC3E}">
        <p14:creationId xmlns:p14="http://schemas.microsoft.com/office/powerpoint/2010/main" val="29457781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brief, the </a:t>
            </a:r>
            <a:r>
              <a:rPr lang="en-US" dirty="0" smtClean="0"/>
              <a:t>app architecture is</a:t>
            </a:r>
            <a:r>
              <a:rPr lang="en-US" baseline="0" dirty="0" smtClean="0"/>
              <a:t> </a:t>
            </a:r>
            <a:r>
              <a:rPr lang="en-US" baseline="0" dirty="0" smtClean="0"/>
              <a:t>a </a:t>
            </a:r>
            <a:r>
              <a:rPr lang="en-US" baseline="0" dirty="0" smtClean="0"/>
              <a:t>HTML, JavaScript and CSS frontend and a PHP backend.</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a:defRPr/>
            </a:pPr>
            <a:r>
              <a:rPr lang="en-US" baseline="0" dirty="0" smtClean="0"/>
              <a:t>To give you some idea of scale we have over </a:t>
            </a:r>
            <a:r>
              <a:rPr lang="en-US" baseline="0" dirty="0" smtClean="0"/>
              <a:t>eleven </a:t>
            </a:r>
            <a:r>
              <a:rPr lang="en-US" baseline="0" dirty="0" smtClean="0"/>
              <a:t>hundred </a:t>
            </a:r>
            <a:r>
              <a:rPr lang="en-US" dirty="0"/>
              <a:t>(1100) </a:t>
            </a:r>
            <a:r>
              <a:rPr lang="en-US" dirty="0" smtClean="0"/>
              <a:t> files </a:t>
            </a:r>
            <a:r>
              <a:rPr lang="en-US" baseline="0" dirty="0" smtClean="0"/>
              <a:t>in the front end architecture; this is a software engineering project with software engineering problems to solve.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For version control we use </a:t>
            </a:r>
            <a:r>
              <a:rPr lang="en-US" baseline="0" dirty="0" err="1" smtClean="0"/>
              <a:t>Git</a:t>
            </a:r>
            <a:r>
              <a:rPr lang="en-US" baseline="0" dirty="0" smtClean="0"/>
              <a:t> and </a:t>
            </a:r>
            <a:r>
              <a:rPr lang="en-US" baseline="0" dirty="0" err="1" smtClean="0"/>
              <a:t>Github</a:t>
            </a:r>
            <a:r>
              <a:rPr lang="en-US" baseline="0" dirty="0" smtClean="0"/>
              <a:t> Enterprise which is the “host it yourselves” version of </a:t>
            </a:r>
            <a:r>
              <a:rPr lang="en-US" baseline="0" dirty="0" err="1" smtClean="0"/>
              <a:t>Github</a:t>
            </a:r>
            <a:r>
              <a:rPr lang="en-US" baseline="0" dirty="0" smtClean="0"/>
              <a:t>, and we use software called Jenkins </a:t>
            </a:r>
            <a:r>
              <a:rPr lang="en-US" baseline="0" dirty="0" smtClean="0"/>
              <a:t>for continuous integration – if you aren’t familiar with continuous integration it largely means building and testing your project </a:t>
            </a:r>
            <a:r>
              <a:rPr lang="en-US" baseline="0" dirty="0" smtClean="0"/>
              <a:t>when changes are made to the code or other project related resources.</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9</a:t>
            </a:fld>
            <a:endParaRPr lang="en-US"/>
          </a:p>
        </p:txBody>
      </p:sp>
    </p:spTree>
    <p:extLst>
      <p:ext uri="{BB962C8B-B14F-4D97-AF65-F5344CB8AC3E}">
        <p14:creationId xmlns:p14="http://schemas.microsoft.com/office/powerpoint/2010/main" val="2945778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a:srcRect t="7141" b="4485"/>
          <a:stretch/>
        </p:blipFill>
        <p:spPr>
          <a:xfrm>
            <a:off x="0" y="1"/>
            <a:ext cx="9156572" cy="6858000"/>
          </a:xfrm>
          <a:prstGeom prst="rect">
            <a:avLst/>
          </a:prstGeom>
        </p:spPr>
      </p:pic>
      <p:sp>
        <p:nvSpPr>
          <p:cNvPr id="2" name="Title 1"/>
          <p:cNvSpPr>
            <a:spLocks noGrp="1"/>
          </p:cNvSpPr>
          <p:nvPr>
            <p:ph type="ctrTitle" hasCustomPrompt="1"/>
          </p:nvPr>
        </p:nvSpPr>
        <p:spPr>
          <a:xfrm>
            <a:off x="3248486" y="1264812"/>
            <a:ext cx="5378454" cy="1470025"/>
          </a:xfrm>
        </p:spPr>
        <p:txBody>
          <a:bodyPr tIns="0" bIns="0" anchor="t" anchorCtr="0"/>
          <a:lstStyle>
            <a:lvl1pPr algn="l">
              <a:defRPr>
                <a:solidFill>
                  <a:schemeClr val="bg1"/>
                </a:solidFill>
              </a:defRPr>
            </a:lvl1pPr>
          </a:lstStyle>
          <a:p>
            <a:r>
              <a:rPr lang="en-GB" dirty="0" smtClean="0"/>
              <a:t>Master title style</a:t>
            </a:r>
            <a:endParaRPr lang="en-US" dirty="0"/>
          </a:p>
        </p:txBody>
      </p:sp>
      <p:sp>
        <p:nvSpPr>
          <p:cNvPr id="3" name="Subtitle 2"/>
          <p:cNvSpPr>
            <a:spLocks noGrp="1"/>
          </p:cNvSpPr>
          <p:nvPr>
            <p:ph type="subTitle" idx="1"/>
          </p:nvPr>
        </p:nvSpPr>
        <p:spPr>
          <a:xfrm>
            <a:off x="3248486" y="2989263"/>
            <a:ext cx="5354778" cy="1860893"/>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smtClean="0"/>
              <a:t>Click to edit Master subtitle style</a:t>
            </a:r>
            <a:endParaRPr lang="en-US" dirty="0"/>
          </a:p>
        </p:txBody>
      </p:sp>
      <p:pic>
        <p:nvPicPr>
          <p:cNvPr id="9" name="Picture 8" descr="FT Labs logo.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1880" y="1743635"/>
            <a:ext cx="1052190" cy="1750462"/>
          </a:xfrm>
          <a:prstGeom prst="rect">
            <a:avLst/>
          </a:prstGeom>
        </p:spPr>
      </p:pic>
    </p:spTree>
    <p:extLst>
      <p:ext uri="{BB962C8B-B14F-4D97-AF65-F5344CB8AC3E}">
        <p14:creationId xmlns:p14="http://schemas.microsoft.com/office/powerpoint/2010/main" val="674724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6" name="Rectangle 5"/>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2218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5938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9144000"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smtClean="0"/>
              <a:t>Drag picture to placeholder or click icon to add</a:t>
            </a:r>
            <a:endParaRPr lang="en-US"/>
          </a:p>
        </p:txBody>
      </p:sp>
      <p:sp>
        <p:nvSpPr>
          <p:cNvPr id="2" name="Title 1"/>
          <p:cNvSpPr>
            <a:spLocks noGrp="1"/>
          </p:cNvSpPr>
          <p:nvPr>
            <p:ph type="title"/>
          </p:nvPr>
        </p:nvSpPr>
        <p:spPr>
          <a:xfrm>
            <a:off x="0" y="4800600"/>
            <a:ext cx="5486400" cy="566738"/>
          </a:xfrm>
          <a:solidFill>
            <a:schemeClr val="bg1"/>
          </a:solidFill>
        </p:spPr>
        <p:txBody>
          <a:bodyPr anchor="b"/>
          <a:lstStyle>
            <a:lvl1pPr algn="l">
              <a:defRPr sz="2000" b="1"/>
            </a:lvl1pPr>
          </a:lstStyle>
          <a:p>
            <a:r>
              <a:rPr lang="en-GB" smtClean="0"/>
              <a:t>Click to edit Master title style</a:t>
            </a:r>
            <a:endParaRPr lang="en-US" dirty="0"/>
          </a:p>
        </p:txBody>
      </p:sp>
      <p:sp>
        <p:nvSpPr>
          <p:cNvPr id="4" name="Text Placeholder 3"/>
          <p:cNvSpPr>
            <a:spLocks noGrp="1"/>
          </p:cNvSpPr>
          <p:nvPr>
            <p:ph type="body" sz="half" idx="2"/>
          </p:nvPr>
        </p:nvSpPr>
        <p:spPr>
          <a:xfrm>
            <a:off x="0" y="5367338"/>
            <a:ext cx="5486400" cy="804862"/>
          </a:xfrm>
          <a:solidFill>
            <a:schemeClr val="bg1"/>
          </a:solidFill>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8" name="Rectangle 7"/>
          <p:cNvSpPr/>
          <p:nvPr/>
        </p:nvSpPr>
        <p:spPr>
          <a:xfrm>
            <a:off x="0" y="6172201"/>
            <a:ext cx="5486400" cy="133217"/>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1602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Rectangle 6"/>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56691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Blue-Purpl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srcRect t="6036" b="5692"/>
          <a:stretch/>
        </p:blipFill>
        <p:spPr>
          <a:xfrm>
            <a:off x="0" y="-1"/>
            <a:ext cx="9159096" cy="6858001"/>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2268394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Blue-Pink)">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5898" b="5829"/>
          <a:stretch/>
        </p:blipFill>
        <p:spPr>
          <a:xfrm>
            <a:off x="-7005" y="0"/>
            <a:ext cx="9151005"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1436357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Blue-Green-Yellow)">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4808" b="6800"/>
          <a:stretch/>
        </p:blipFill>
        <p:spPr>
          <a:xfrm>
            <a:off x="3" y="0"/>
            <a:ext cx="9146533"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24515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Blue-White)">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6044" b="5563"/>
          <a:stretch/>
        </p:blipFill>
        <p:spPr>
          <a:xfrm>
            <a:off x="0" y="1"/>
            <a:ext cx="9154626"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2719311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1_Section Header (Red-Blue)">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6035" b="5556"/>
          <a:stretch/>
        </p:blipFill>
        <p:spPr>
          <a:xfrm>
            <a:off x="-6217" y="2"/>
            <a:ext cx="9159098" cy="6868657"/>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62355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Orange)">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6036" b="5692"/>
          <a:stretch/>
        </p:blipFill>
        <p:spPr>
          <a:xfrm>
            <a:off x="0" y="0"/>
            <a:ext cx="9159098"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58492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333500"/>
            <a:ext cx="4038600" cy="3771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333500"/>
            <a:ext cx="4038600" cy="3771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8" name="Rectangle 7"/>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705910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Tree>
    <p:extLst>
      <p:ext uri="{BB962C8B-B14F-4D97-AF65-F5344CB8AC3E}">
        <p14:creationId xmlns:p14="http://schemas.microsoft.com/office/powerpoint/2010/main" val="19311811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457200" rtl="0" eaLnBrk="1" latinLnBrk="0" hangingPunct="1">
        <a:spcBef>
          <a:spcPct val="0"/>
        </a:spcBef>
        <a:buNone/>
        <a:defRPr sz="4400" b="0" i="0" kern="1200">
          <a:solidFill>
            <a:schemeClr val="tx1"/>
          </a:solidFill>
          <a:latin typeface="Houschka Pro Bold"/>
          <a:ea typeface="+mj-ea"/>
          <a:cs typeface="Houschka Pro Bold"/>
        </a:defRPr>
      </a:lvl1pPr>
    </p:titleStyle>
    <p:bodyStyle>
      <a:lvl1pPr marL="342900" indent="-342900" algn="l" defTabSz="457200" rtl="0" eaLnBrk="1" latinLnBrk="0" hangingPunct="1">
        <a:spcBef>
          <a:spcPct val="20000"/>
        </a:spcBef>
        <a:buFont typeface="Arial"/>
        <a:buChar char="•"/>
        <a:defRPr sz="3200" b="0" i="0" kern="1200">
          <a:solidFill>
            <a:schemeClr val="tx1"/>
          </a:solidFill>
          <a:latin typeface="Houschka Pro Light"/>
          <a:ea typeface="+mn-ea"/>
          <a:cs typeface="Houschka Pro Light"/>
        </a:defRPr>
      </a:lvl1pPr>
      <a:lvl2pPr marL="742950" indent="-285750" algn="l" defTabSz="457200" rtl="0" eaLnBrk="1" latinLnBrk="0" hangingPunct="1">
        <a:spcBef>
          <a:spcPct val="20000"/>
        </a:spcBef>
        <a:buFont typeface="Arial"/>
        <a:buChar char="–"/>
        <a:defRPr sz="2800" b="0" i="0" kern="1200">
          <a:solidFill>
            <a:schemeClr val="tx1"/>
          </a:solidFill>
          <a:latin typeface="Houschka Pro Light"/>
          <a:ea typeface="+mn-ea"/>
          <a:cs typeface="Houschka Pro Light"/>
        </a:defRPr>
      </a:lvl2pPr>
      <a:lvl3pPr marL="1143000" indent="-228600" algn="l" defTabSz="457200" rtl="0" eaLnBrk="1" latinLnBrk="0" hangingPunct="1">
        <a:spcBef>
          <a:spcPct val="20000"/>
        </a:spcBef>
        <a:buFont typeface="Arial"/>
        <a:buChar char="•"/>
        <a:defRPr sz="2400" b="0" i="0" kern="1200">
          <a:solidFill>
            <a:schemeClr val="tx1"/>
          </a:solidFill>
          <a:latin typeface="Houschka Pro Light"/>
          <a:ea typeface="+mn-ea"/>
          <a:cs typeface="Houschka Pro Light"/>
        </a:defRPr>
      </a:lvl3pPr>
      <a:lvl4pPr marL="1600200" indent="-228600" algn="l" defTabSz="457200" rtl="0" eaLnBrk="1" latinLnBrk="0" hangingPunct="1">
        <a:spcBef>
          <a:spcPct val="20000"/>
        </a:spcBef>
        <a:buFont typeface="Arial"/>
        <a:buChar char="–"/>
        <a:defRPr sz="2000" b="0" i="0" kern="1200">
          <a:solidFill>
            <a:schemeClr val="tx1"/>
          </a:solidFill>
          <a:latin typeface="Houschka Pro Light"/>
          <a:ea typeface="+mn-ea"/>
          <a:cs typeface="Houschka Pro Light"/>
        </a:defRPr>
      </a:lvl4pPr>
      <a:lvl5pPr marL="2057400" indent="-228600" algn="l" defTabSz="457200" rtl="0" eaLnBrk="1" latinLnBrk="0" hangingPunct="1">
        <a:spcBef>
          <a:spcPct val="20000"/>
        </a:spcBef>
        <a:buFont typeface="Arial"/>
        <a:buChar char="»"/>
        <a:defRPr sz="2000" b="0" i="0" kern="1200">
          <a:solidFill>
            <a:schemeClr val="tx1"/>
          </a:solidFill>
          <a:latin typeface="Houschka Pro Light"/>
          <a:ea typeface="+mn-ea"/>
          <a:cs typeface="Houschka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4" Type="http://schemas.openxmlformats.org/officeDocument/2006/relationships/hyperlink" Target="http://www.exampler.com/old-blog/2003/08/21/%23agile-testing-project-1" TargetMode="External"/><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github.com/ftlab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docs.seleniumhq.org/projects/webdriver/"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4.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hyperlink" Target="http://github.com/ftlabs" TargetMode="External"/><Relationship Id="rId4" Type="http://schemas.openxmlformats.org/officeDocument/2006/relationships/hyperlink" Target="http://labs.ft.com" TargetMode="External"/><Relationship Id="rId5" Type="http://schemas.openxmlformats.org/officeDocument/2006/relationships/hyperlink" Target="http://appium.io/" TargetMode="External"/><Relationship Id="rId6" Type="http://schemas.openxmlformats.org/officeDocument/2006/relationships/hyperlink" Target="http://ios-driver.github.io/ios-driver/" TargetMode="External"/><Relationship Id="rId7" Type="http://schemas.openxmlformats.org/officeDocument/2006/relationships/hyperlink" Target="http://selendroid.io/" TargetMode="External"/><Relationship Id="rId8" Type="http://schemas.openxmlformats.org/officeDocument/2006/relationships/hyperlink" Target="http://www.youtube.com/watch?v=X1jWe5rOu3g&amp;list=WLDAC5B76AFE3CF819" TargetMode="External"/><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84950" y="1674023"/>
            <a:ext cx="5083601" cy="1470025"/>
          </a:xfrm>
        </p:spPr>
        <p:txBody>
          <a:bodyPr>
            <a:normAutofit/>
          </a:bodyPr>
          <a:lstStyle/>
          <a:p>
            <a:r>
              <a:rPr lang="en-US" sz="3600" dirty="0">
                <a:solidFill>
                  <a:srgbClr val="FFF5E9"/>
                </a:solidFill>
              </a:rPr>
              <a:t>T</a:t>
            </a:r>
            <a:r>
              <a:rPr lang="en-US" sz="3600" dirty="0" smtClean="0">
                <a:solidFill>
                  <a:srgbClr val="FFF5E9"/>
                </a:solidFill>
              </a:rPr>
              <a:t>he FT Web App and Automated Testing</a:t>
            </a:r>
            <a:endParaRPr lang="en-US" sz="3600" dirty="0">
              <a:solidFill>
                <a:srgbClr val="FFF5E9"/>
              </a:solidFill>
            </a:endParaRPr>
          </a:p>
        </p:txBody>
      </p:sp>
      <p:sp>
        <p:nvSpPr>
          <p:cNvPr id="5" name="Rectangle 4"/>
          <p:cNvSpPr/>
          <p:nvPr/>
        </p:nvSpPr>
        <p:spPr>
          <a:xfrm>
            <a:off x="3368218" y="4981180"/>
            <a:ext cx="5977653" cy="1323439"/>
          </a:xfrm>
          <a:prstGeom prst="rect">
            <a:avLst/>
          </a:prstGeom>
        </p:spPr>
        <p:txBody>
          <a:bodyPr wrap="square">
            <a:spAutoFit/>
          </a:bodyPr>
          <a:lstStyle/>
          <a:p>
            <a:r>
              <a:rPr lang="en-US" sz="2000" dirty="0" smtClean="0">
                <a:solidFill>
                  <a:srgbClr val="FFF5E9"/>
                </a:solidFill>
                <a:latin typeface="Houschka Pro Light"/>
                <a:cs typeface="Houschka Pro Light"/>
              </a:rPr>
              <a:t>Jim Cresswell</a:t>
            </a:r>
            <a:r>
              <a:rPr lang="en-US" sz="2000" dirty="0">
                <a:solidFill>
                  <a:srgbClr val="FFF5E9"/>
                </a:solidFill>
                <a:latin typeface="Houschka Pro Light"/>
                <a:cs typeface="Houschka Pro Light"/>
              </a:rPr>
              <a:t> </a:t>
            </a:r>
            <a:r>
              <a:rPr lang="en-US" sz="2000" dirty="0" smtClean="0">
                <a:solidFill>
                  <a:srgbClr val="FFF5E9"/>
                </a:solidFill>
                <a:latin typeface="Houschka Pro Light"/>
                <a:cs typeface="Houschka Pro Light"/>
              </a:rPr>
              <a:t>(</a:t>
            </a:r>
            <a:r>
              <a:rPr lang="en-US" sz="2000" dirty="0" err="1" smtClean="0">
                <a:solidFill>
                  <a:srgbClr val="FFF5E9"/>
                </a:solidFill>
                <a:latin typeface="Houschka Pro Light"/>
                <a:cs typeface="Houschka Pro Light"/>
              </a:rPr>
              <a:t>jim.cresswell@ft.com</a:t>
            </a:r>
            <a:r>
              <a:rPr lang="en-US" sz="2000" dirty="0" smtClean="0">
                <a:solidFill>
                  <a:srgbClr val="FFF5E9"/>
                </a:solidFill>
                <a:latin typeface="Houschka Pro Light"/>
                <a:cs typeface="Houschka Pro Light"/>
              </a:rPr>
              <a:t>, @</a:t>
            </a:r>
            <a:r>
              <a:rPr lang="en-US" sz="2000" dirty="0" err="1" smtClean="0">
                <a:solidFill>
                  <a:srgbClr val="FFF5E9"/>
                </a:solidFill>
                <a:latin typeface="Houschka Pro Light"/>
                <a:cs typeface="Houschka Pro Light"/>
              </a:rPr>
              <a:t>JimCresswell</a:t>
            </a:r>
            <a:r>
              <a:rPr lang="en-US" sz="2000" dirty="0">
                <a:solidFill>
                  <a:srgbClr val="FFF5E9"/>
                </a:solidFill>
                <a:latin typeface="Houschka Pro Light"/>
                <a:cs typeface="Houschka Pro Light"/>
              </a:rPr>
              <a:t>)</a:t>
            </a:r>
            <a:br>
              <a:rPr lang="en-US" sz="2000" dirty="0">
                <a:solidFill>
                  <a:srgbClr val="FFF5E9"/>
                </a:solidFill>
                <a:latin typeface="Houschka Pro Light"/>
                <a:cs typeface="Houschka Pro Light"/>
              </a:rPr>
            </a:br>
            <a:r>
              <a:rPr lang="en-US" sz="2000" dirty="0" smtClean="0">
                <a:solidFill>
                  <a:srgbClr val="FFF5E9"/>
                </a:solidFill>
                <a:latin typeface="Houschka Pro Light"/>
                <a:cs typeface="Houschka Pro Light"/>
              </a:rPr>
              <a:t>Developer, </a:t>
            </a:r>
            <a:r>
              <a:rPr lang="en-US" sz="2000" dirty="0">
                <a:solidFill>
                  <a:srgbClr val="FFF5E9"/>
                </a:solidFill>
                <a:latin typeface="Houschka Pro Light"/>
                <a:cs typeface="Houschka Pro Light"/>
              </a:rPr>
              <a:t>FT Labs (@ftlabs</a:t>
            </a:r>
            <a:r>
              <a:rPr lang="en-US" sz="2000" dirty="0" smtClean="0">
                <a:solidFill>
                  <a:srgbClr val="FFF5E9"/>
                </a:solidFill>
                <a:latin typeface="Houschka Pro Light"/>
                <a:cs typeface="Houschka Pro Light"/>
              </a:rPr>
              <a:t>)</a:t>
            </a:r>
          </a:p>
          <a:p>
            <a:endParaRPr lang="en-US" sz="2000" dirty="0">
              <a:solidFill>
                <a:srgbClr val="FFF5E9"/>
              </a:solidFill>
              <a:latin typeface="Houschka Pro Light"/>
              <a:cs typeface="Houschka Pro Light"/>
            </a:endParaRPr>
          </a:p>
          <a:p>
            <a:r>
              <a:rPr lang="en-US" sz="2000" dirty="0" smtClean="0">
                <a:solidFill>
                  <a:srgbClr val="FFF5E9"/>
                </a:solidFill>
                <a:latin typeface="Houschka Pro Light"/>
                <a:cs typeface="Houschka Pro Light"/>
              </a:rPr>
              <a:t>Feb 2014</a:t>
            </a:r>
            <a:endParaRPr lang="en-US" sz="2000" dirty="0">
              <a:solidFill>
                <a:srgbClr val="FFF5E9"/>
              </a:solidFill>
              <a:latin typeface="Houschka Pro Light"/>
              <a:cs typeface="Houschka Pro Light"/>
            </a:endParaRPr>
          </a:p>
        </p:txBody>
      </p:sp>
      <p:sp>
        <p:nvSpPr>
          <p:cNvPr id="6" name="Subtitle 2"/>
          <p:cNvSpPr txBox="1">
            <a:spLocks/>
          </p:cNvSpPr>
          <p:nvPr/>
        </p:nvSpPr>
        <p:spPr>
          <a:xfrm>
            <a:off x="3363534" y="3969403"/>
            <a:ext cx="5524000" cy="728428"/>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3200" b="0" i="0" kern="1200">
                <a:solidFill>
                  <a:schemeClr val="bg1"/>
                </a:solidFill>
                <a:latin typeface="Houschka Pro Light"/>
                <a:ea typeface="+mn-ea"/>
                <a:cs typeface="Houschka Pro Light"/>
              </a:defRPr>
            </a:lvl1pPr>
            <a:lvl2pPr marL="457200" indent="0" algn="ctr" defTabSz="457200" rtl="0" eaLnBrk="1" latinLnBrk="0" hangingPunct="1">
              <a:spcBef>
                <a:spcPct val="20000"/>
              </a:spcBef>
              <a:buFont typeface="Arial"/>
              <a:buNone/>
              <a:defRPr sz="2800" b="0" i="0" kern="1200">
                <a:solidFill>
                  <a:schemeClr val="tx1">
                    <a:tint val="75000"/>
                  </a:schemeClr>
                </a:solidFill>
                <a:latin typeface="Houschka Pro Light"/>
                <a:ea typeface="+mn-ea"/>
                <a:cs typeface="Houschka Pro Light"/>
              </a:defRPr>
            </a:lvl2pPr>
            <a:lvl3pPr marL="914400" indent="0" algn="ctr" defTabSz="457200" rtl="0" eaLnBrk="1" latinLnBrk="0" hangingPunct="1">
              <a:spcBef>
                <a:spcPct val="20000"/>
              </a:spcBef>
              <a:buFont typeface="Arial"/>
              <a:buNone/>
              <a:defRPr sz="2400" b="0" i="0" kern="1200">
                <a:solidFill>
                  <a:schemeClr val="tx1">
                    <a:tint val="75000"/>
                  </a:schemeClr>
                </a:solidFill>
                <a:latin typeface="Houschka Pro Light"/>
                <a:ea typeface="+mn-ea"/>
                <a:cs typeface="Houschka Pro Light"/>
              </a:defRPr>
            </a:lvl3pPr>
            <a:lvl4pPr marL="1371600" indent="0" algn="ctr" defTabSz="457200" rtl="0" eaLnBrk="1" latinLnBrk="0" hangingPunct="1">
              <a:spcBef>
                <a:spcPct val="20000"/>
              </a:spcBef>
              <a:buFont typeface="Arial"/>
              <a:buNone/>
              <a:defRPr sz="2000" b="0" i="0" kern="1200">
                <a:solidFill>
                  <a:schemeClr val="tx1">
                    <a:tint val="75000"/>
                  </a:schemeClr>
                </a:solidFill>
                <a:latin typeface="Houschka Pro Light"/>
                <a:ea typeface="+mn-ea"/>
                <a:cs typeface="Houschka Pro Light"/>
              </a:defRPr>
            </a:lvl4pPr>
            <a:lvl5pPr marL="1828800" indent="0" algn="ctr" defTabSz="457200" rtl="0" eaLnBrk="1" latinLnBrk="0" hangingPunct="1">
              <a:spcBef>
                <a:spcPct val="20000"/>
              </a:spcBef>
              <a:buFont typeface="Arial"/>
              <a:buNone/>
              <a:defRPr sz="2000" b="0" i="0" kern="1200">
                <a:solidFill>
                  <a:schemeClr val="tx1">
                    <a:tint val="75000"/>
                  </a:schemeClr>
                </a:solidFill>
                <a:latin typeface="Houschka Pro Light"/>
                <a:ea typeface="+mn-ea"/>
                <a:cs typeface="Houschka Pro Light"/>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800" dirty="0">
                <a:solidFill>
                  <a:srgbClr val="FFF5E9"/>
                </a:solidFill>
              </a:rPr>
              <a:t>http://</a:t>
            </a:r>
            <a:r>
              <a:rPr lang="en-US" sz="2800" dirty="0" err="1">
                <a:solidFill>
                  <a:srgbClr val="FFF5E9"/>
                </a:solidFill>
              </a:rPr>
              <a:t>tinyurl.com</a:t>
            </a:r>
            <a:r>
              <a:rPr lang="en-US" sz="2800" dirty="0">
                <a:solidFill>
                  <a:srgbClr val="FFF5E9"/>
                </a:solidFill>
              </a:rPr>
              <a:t>/</a:t>
            </a:r>
            <a:r>
              <a:rPr lang="en-US" sz="2800" dirty="0" err="1">
                <a:solidFill>
                  <a:srgbClr val="FFF5E9"/>
                </a:solidFill>
              </a:rPr>
              <a:t>ft</a:t>
            </a:r>
            <a:r>
              <a:rPr lang="en-US" sz="2800" dirty="0">
                <a:solidFill>
                  <a:srgbClr val="FFF5E9"/>
                </a:solidFill>
              </a:rPr>
              <a:t>-app-testing</a:t>
            </a:r>
            <a:endParaRPr lang="en-US" sz="2800" dirty="0" smtClean="0">
              <a:solidFill>
                <a:srgbClr val="FFF5E9"/>
              </a:solidFill>
            </a:endParaRPr>
          </a:p>
        </p:txBody>
      </p:sp>
    </p:spTree>
    <p:extLst>
      <p:ext uri="{BB962C8B-B14F-4D97-AF65-F5344CB8AC3E}">
        <p14:creationId xmlns:p14="http://schemas.microsoft.com/office/powerpoint/2010/main" val="2864739632"/>
      </p:ext>
    </p:extLst>
  </p:cSld>
  <p:clrMapOvr>
    <a:masterClrMapping/>
  </p:clrMapOvr>
  <mc:AlternateContent xmlns:mc="http://schemas.openxmlformats.org/markup-compatibility/2006">
    <mc:Choice xmlns:p14="http://schemas.microsoft.com/office/powerpoint/2010/main" Requires="p14">
      <p:transition spd="slow" p14:dur="2000" advTm="12163"/>
    </mc:Choice>
    <mc:Fallback>
      <p:transition xmlns:p14="http://schemas.microsoft.com/office/powerpoint/2010/main" spd="slow" advTm="12163"/>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722313" y="1100667"/>
            <a:ext cx="7772400" cy="4668311"/>
          </a:xfrm>
        </p:spPr>
        <p:txBody>
          <a:bodyPr/>
          <a:lstStyle/>
          <a:p>
            <a:r>
              <a:rPr lang="en-US" dirty="0" smtClean="0"/>
              <a:t>How do we stop it from breaking?</a:t>
            </a:r>
            <a:br>
              <a:rPr lang="en-US" dirty="0" smtClean="0"/>
            </a:br>
            <a:r>
              <a:rPr lang="en-US" dirty="0"/>
              <a:t/>
            </a:r>
            <a:br>
              <a:rPr lang="en-US" dirty="0"/>
            </a:br>
            <a:r>
              <a:rPr lang="en-US" dirty="0" smtClean="0"/>
              <a:t>Testing</a:t>
            </a:r>
            <a:br>
              <a:rPr lang="en-US" dirty="0" smtClean="0"/>
            </a:br>
            <a:r>
              <a:rPr lang="en-US" dirty="0"/>
              <a:t/>
            </a:r>
            <a:br>
              <a:rPr lang="en-US" dirty="0"/>
            </a:br>
            <a:r>
              <a:rPr lang="en-US" dirty="0" smtClean="0"/>
              <a:t>What sort of testing?</a:t>
            </a:r>
            <a:endParaRPr lang="en-US" dirty="0"/>
          </a:p>
        </p:txBody>
      </p:sp>
    </p:spTree>
    <p:extLst>
      <p:ext uri="{BB962C8B-B14F-4D97-AF65-F5344CB8AC3E}">
        <p14:creationId xmlns:p14="http://schemas.microsoft.com/office/powerpoint/2010/main" val="3943198741"/>
      </p:ext>
    </p:extLst>
  </p:cSld>
  <p:clrMapOvr>
    <a:masterClrMapping/>
  </p:clrMapOvr>
  <mc:AlternateContent xmlns:mc="http://schemas.openxmlformats.org/markup-compatibility/2006">
    <mc:Choice xmlns:p14="http://schemas.microsoft.com/office/powerpoint/2010/main" Requires="p14">
      <p:transition spd="slow" p14:dur="2000" advTm="7610"/>
    </mc:Choice>
    <mc:Fallback>
      <p:transition xmlns:p14="http://schemas.microsoft.com/office/powerpoint/2010/main" spd="slow" advTm="7610"/>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sosceles Triangle 3"/>
          <p:cNvSpPr/>
          <p:nvPr/>
        </p:nvSpPr>
        <p:spPr>
          <a:xfrm>
            <a:off x="555937" y="195360"/>
            <a:ext cx="8032126" cy="5714324"/>
          </a:xfrm>
          <a:prstGeom prst="triangle">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cxnSp>
        <p:nvCxnSpPr>
          <p:cNvPr id="6" name="Straight Connector 5"/>
          <p:cNvCxnSpPr/>
          <p:nvPr/>
        </p:nvCxnSpPr>
        <p:spPr>
          <a:xfrm>
            <a:off x="3288827" y="2033576"/>
            <a:ext cx="2572451" cy="1439"/>
          </a:xfrm>
          <a:prstGeom prst="line">
            <a:avLst/>
          </a:prstGeom>
        </p:spPr>
        <p:style>
          <a:lnRef idx="1">
            <a:schemeClr val="accent5"/>
          </a:lnRef>
          <a:fillRef idx="0">
            <a:schemeClr val="accent5"/>
          </a:fillRef>
          <a:effectRef idx="0">
            <a:schemeClr val="accent5"/>
          </a:effectRef>
          <a:fontRef idx="minor">
            <a:schemeClr val="tx1"/>
          </a:fontRef>
        </p:style>
      </p:cxnSp>
      <p:sp>
        <p:nvSpPr>
          <p:cNvPr id="12" name="TextBox 11"/>
          <p:cNvSpPr txBox="1"/>
          <p:nvPr/>
        </p:nvSpPr>
        <p:spPr>
          <a:xfrm>
            <a:off x="4067448" y="944245"/>
            <a:ext cx="1009442" cy="707886"/>
          </a:xfrm>
          <a:prstGeom prst="rect">
            <a:avLst/>
          </a:prstGeom>
          <a:noFill/>
        </p:spPr>
        <p:txBody>
          <a:bodyPr wrap="square" rtlCol="0">
            <a:spAutoFit/>
          </a:bodyPr>
          <a:lstStyle/>
          <a:p>
            <a:pPr algn="ctr"/>
            <a:r>
              <a:rPr lang="en-US" sz="2000" dirty="0" smtClean="0"/>
              <a:t>Manual</a:t>
            </a:r>
          </a:p>
          <a:p>
            <a:pPr algn="ctr"/>
            <a:r>
              <a:rPr lang="en-US" sz="2000" dirty="0" smtClean="0"/>
              <a:t>Testing</a:t>
            </a:r>
            <a:endParaRPr lang="en-US" sz="2000" dirty="0"/>
          </a:p>
        </p:txBody>
      </p:sp>
      <p:sp>
        <p:nvSpPr>
          <p:cNvPr id="14" name="TextBox 13"/>
          <p:cNvSpPr txBox="1"/>
          <p:nvPr/>
        </p:nvSpPr>
        <p:spPr>
          <a:xfrm>
            <a:off x="3526943" y="2415021"/>
            <a:ext cx="2110822" cy="707886"/>
          </a:xfrm>
          <a:prstGeom prst="rect">
            <a:avLst/>
          </a:prstGeom>
          <a:noFill/>
        </p:spPr>
        <p:txBody>
          <a:bodyPr wrap="square" rtlCol="0">
            <a:spAutoFit/>
          </a:bodyPr>
          <a:lstStyle/>
          <a:p>
            <a:pPr algn="ctr"/>
            <a:r>
              <a:rPr lang="en-US" sz="2000" dirty="0" smtClean="0"/>
              <a:t>Functional (GUI) Testing</a:t>
            </a:r>
            <a:endParaRPr lang="en-US" sz="2000" dirty="0"/>
          </a:p>
        </p:txBody>
      </p:sp>
      <p:sp>
        <p:nvSpPr>
          <p:cNvPr id="15" name="TextBox 14"/>
          <p:cNvSpPr txBox="1"/>
          <p:nvPr/>
        </p:nvSpPr>
        <p:spPr>
          <a:xfrm>
            <a:off x="3396861" y="3885797"/>
            <a:ext cx="2350279" cy="400110"/>
          </a:xfrm>
          <a:prstGeom prst="rect">
            <a:avLst/>
          </a:prstGeom>
          <a:noFill/>
        </p:spPr>
        <p:txBody>
          <a:bodyPr wrap="square" rtlCol="0">
            <a:spAutoFit/>
          </a:bodyPr>
          <a:lstStyle/>
          <a:p>
            <a:pPr algn="ctr"/>
            <a:r>
              <a:rPr lang="en-US" sz="2000" dirty="0" smtClean="0"/>
              <a:t>Integration Testing</a:t>
            </a:r>
            <a:endParaRPr lang="en-US" sz="2000" dirty="0"/>
          </a:p>
        </p:txBody>
      </p:sp>
      <p:sp>
        <p:nvSpPr>
          <p:cNvPr id="16" name="TextBox 15"/>
          <p:cNvSpPr txBox="1"/>
          <p:nvPr/>
        </p:nvSpPr>
        <p:spPr>
          <a:xfrm>
            <a:off x="3569257" y="5052887"/>
            <a:ext cx="2005487" cy="400110"/>
          </a:xfrm>
          <a:prstGeom prst="rect">
            <a:avLst/>
          </a:prstGeom>
          <a:noFill/>
        </p:spPr>
        <p:txBody>
          <a:bodyPr wrap="square" rtlCol="0">
            <a:spAutoFit/>
          </a:bodyPr>
          <a:lstStyle/>
          <a:p>
            <a:pPr algn="ctr"/>
            <a:r>
              <a:rPr lang="en-US" sz="2000" dirty="0" smtClean="0"/>
              <a:t>Unit Testing</a:t>
            </a:r>
            <a:endParaRPr lang="en-US" sz="2000" dirty="0"/>
          </a:p>
        </p:txBody>
      </p:sp>
      <p:cxnSp>
        <p:nvCxnSpPr>
          <p:cNvPr id="17" name="Straight Connector 16"/>
          <p:cNvCxnSpPr/>
          <p:nvPr/>
        </p:nvCxnSpPr>
        <p:spPr>
          <a:xfrm>
            <a:off x="2246823" y="3483945"/>
            <a:ext cx="4658609" cy="20407"/>
          </a:xfrm>
          <a:prstGeom prst="line">
            <a:avLst/>
          </a:prstGeom>
        </p:spPr>
        <p:style>
          <a:lnRef idx="1">
            <a:schemeClr val="accent5"/>
          </a:lnRef>
          <a:fillRef idx="0">
            <a:schemeClr val="accent5"/>
          </a:fillRef>
          <a:effectRef idx="0">
            <a:schemeClr val="accent5"/>
          </a:effectRef>
          <a:fontRef idx="minor">
            <a:schemeClr val="tx1"/>
          </a:fontRef>
        </p:style>
      </p:cxnSp>
      <p:cxnSp>
        <p:nvCxnSpPr>
          <p:cNvPr id="19" name="Straight Connector 18"/>
          <p:cNvCxnSpPr/>
          <p:nvPr/>
        </p:nvCxnSpPr>
        <p:spPr>
          <a:xfrm>
            <a:off x="1416476" y="4671440"/>
            <a:ext cx="6317154" cy="954"/>
          </a:xfrm>
          <a:prstGeom prst="line">
            <a:avLst/>
          </a:prstGeom>
        </p:spPr>
        <p:style>
          <a:lnRef idx="1">
            <a:schemeClr val="accent5"/>
          </a:lnRef>
          <a:fillRef idx="0">
            <a:schemeClr val="accent5"/>
          </a:fillRef>
          <a:effectRef idx="0">
            <a:schemeClr val="accent5"/>
          </a:effectRef>
          <a:fontRef idx="minor">
            <a:schemeClr val="tx1"/>
          </a:fontRef>
        </p:style>
      </p:cxnSp>
      <p:sp>
        <p:nvSpPr>
          <p:cNvPr id="49" name="Title 48"/>
          <p:cNvSpPr>
            <a:spLocks noGrp="1"/>
          </p:cNvSpPr>
          <p:nvPr>
            <p:ph type="title"/>
          </p:nvPr>
        </p:nvSpPr>
        <p:spPr>
          <a:xfrm>
            <a:off x="457200" y="274638"/>
            <a:ext cx="2375751" cy="2151100"/>
          </a:xfrm>
        </p:spPr>
        <p:txBody>
          <a:bodyPr/>
          <a:lstStyle/>
          <a:p>
            <a:r>
              <a:rPr lang="en-US" dirty="0" smtClean="0"/>
              <a:t>Test Pyramid</a:t>
            </a:r>
            <a:endParaRPr lang="en-US" dirty="0"/>
          </a:p>
        </p:txBody>
      </p:sp>
    </p:spTree>
    <p:extLst>
      <p:ext uri="{BB962C8B-B14F-4D97-AF65-F5344CB8AC3E}">
        <p14:creationId xmlns:p14="http://schemas.microsoft.com/office/powerpoint/2010/main" val="1314715240"/>
      </p:ext>
    </p:extLst>
  </p:cSld>
  <p:clrMapOvr>
    <a:masterClrMapping/>
  </p:clrMapOvr>
  <mc:AlternateContent xmlns:mc="http://schemas.openxmlformats.org/markup-compatibility/2006">
    <mc:Choice xmlns:p14="http://schemas.microsoft.com/office/powerpoint/2010/main" Requires="p14">
      <p:transition spd="slow" p14:dur="2000" advTm="18743"/>
    </mc:Choice>
    <mc:Fallback>
      <p:transition xmlns:p14="http://schemas.microsoft.com/office/powerpoint/2010/main" spd="slow" advTm="18743"/>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300377"/>
            <a:ext cx="7772400" cy="3101863"/>
          </a:xfrm>
        </p:spPr>
        <p:txBody>
          <a:bodyPr>
            <a:normAutofit/>
          </a:bodyPr>
          <a:lstStyle/>
          <a:p>
            <a:pPr algn="ctr"/>
            <a:r>
              <a:rPr lang="en-US" dirty="0" smtClean="0"/>
              <a:t>What happens when you retrofit automated testing to a project?</a:t>
            </a:r>
            <a:endParaRPr lang="en-US" dirty="0"/>
          </a:p>
        </p:txBody>
      </p:sp>
    </p:spTree>
    <p:extLst>
      <p:ext uri="{BB962C8B-B14F-4D97-AF65-F5344CB8AC3E}">
        <p14:creationId xmlns:p14="http://schemas.microsoft.com/office/powerpoint/2010/main" val="2854983843"/>
      </p:ext>
    </p:extLst>
  </p:cSld>
  <p:clrMapOvr>
    <a:masterClrMapping/>
  </p:clrMapOvr>
  <mc:AlternateContent xmlns:mc="http://schemas.openxmlformats.org/markup-compatibility/2006">
    <mc:Choice xmlns:p14="http://schemas.microsoft.com/office/powerpoint/2010/main" Requires="p14">
      <p:transition spd="slow" p14:dur="2000" advTm="10392"/>
    </mc:Choice>
    <mc:Fallback>
      <p:transition xmlns:p14="http://schemas.microsoft.com/office/powerpoint/2010/main" spd="slow" advTm="10392"/>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457200" y="274639"/>
            <a:ext cx="3417756" cy="1532454"/>
          </a:xfrm>
        </p:spPr>
        <p:txBody>
          <a:bodyPr>
            <a:normAutofit/>
          </a:bodyPr>
          <a:lstStyle/>
          <a:p>
            <a:r>
              <a:rPr lang="en-US" dirty="0" smtClean="0"/>
              <a:t>Test</a:t>
            </a:r>
            <a:br>
              <a:rPr lang="en-US" dirty="0" smtClean="0"/>
            </a:br>
            <a:r>
              <a:rPr lang="en-US" dirty="0" smtClean="0"/>
              <a:t>Ice-cream</a:t>
            </a:r>
            <a:endParaRPr lang="en-US" dirty="0"/>
          </a:p>
        </p:txBody>
      </p:sp>
      <p:pic>
        <p:nvPicPr>
          <p:cNvPr id="9" name="Picture Placeholder 8" descr="softwaretestingicecreamconeantipattern.png"/>
          <p:cNvPicPr>
            <a:picLocks noGrp="1" noChangeAspect="1"/>
          </p:cNvPicPr>
          <p:nvPr>
            <p:ph type="pic" idx="4294967295"/>
          </p:nvPr>
        </p:nvPicPr>
        <p:blipFill rotWithShape="1">
          <a:blip r:embed="rId3">
            <a:extLst>
              <a:ext uri="{28A0092B-C50C-407E-A947-70E740481C1C}">
                <a14:useLocalDpi xmlns:a14="http://schemas.microsoft.com/office/drawing/2010/main" val="0"/>
              </a:ext>
            </a:extLst>
          </a:blip>
          <a:srcRect l="-1000" t="-1" r="-649" b="-622"/>
          <a:stretch/>
        </p:blipFill>
        <p:spPr>
          <a:xfrm>
            <a:off x="3728423" y="264783"/>
            <a:ext cx="4981292" cy="6084464"/>
          </a:xfrm>
        </p:spPr>
      </p:pic>
      <p:sp>
        <p:nvSpPr>
          <p:cNvPr id="11" name="TextBox 10"/>
          <p:cNvSpPr txBox="1"/>
          <p:nvPr/>
        </p:nvSpPr>
        <p:spPr>
          <a:xfrm>
            <a:off x="341911" y="3793269"/>
            <a:ext cx="3321390" cy="1015663"/>
          </a:xfrm>
          <a:prstGeom prst="rect">
            <a:avLst/>
          </a:prstGeom>
          <a:noFill/>
        </p:spPr>
        <p:txBody>
          <a:bodyPr wrap="square" rtlCol="0">
            <a:spAutoFit/>
          </a:bodyPr>
          <a:lstStyle/>
          <a:p>
            <a:r>
              <a:rPr lang="en-US" sz="2000" dirty="0" smtClean="0"/>
              <a:t>Source:</a:t>
            </a:r>
          </a:p>
          <a:p>
            <a:r>
              <a:rPr lang="en-US" sz="2000" dirty="0" err="1" smtClean="0"/>
              <a:t>Alister</a:t>
            </a:r>
            <a:r>
              <a:rPr lang="en-US" sz="2000" dirty="0" smtClean="0"/>
              <a:t> Scott</a:t>
            </a:r>
          </a:p>
          <a:p>
            <a:r>
              <a:rPr lang="en-US" sz="2000" dirty="0"/>
              <a:t>http://</a:t>
            </a:r>
            <a:r>
              <a:rPr lang="en-US" sz="2000" dirty="0" err="1"/>
              <a:t>tiny.cc</a:t>
            </a:r>
            <a:r>
              <a:rPr lang="en-US" sz="2000" dirty="0"/>
              <a:t>/testing-pyramid</a:t>
            </a:r>
            <a:endParaRPr lang="en-US" sz="2000" dirty="0" smtClean="0"/>
          </a:p>
        </p:txBody>
      </p:sp>
    </p:spTree>
    <p:extLst>
      <p:ext uri="{BB962C8B-B14F-4D97-AF65-F5344CB8AC3E}">
        <p14:creationId xmlns:p14="http://schemas.microsoft.com/office/powerpoint/2010/main" val="1771927974"/>
      </p:ext>
    </p:extLst>
  </p:cSld>
  <p:clrMapOvr>
    <a:masterClrMapping/>
  </p:clrMapOvr>
  <mc:AlternateContent xmlns:mc="http://schemas.openxmlformats.org/markup-compatibility/2006">
    <mc:Choice xmlns:p14="http://schemas.microsoft.com/office/powerpoint/2010/main" Requires="p14">
      <p:transition spd="slow" p14:dur="2000" advTm="29724"/>
    </mc:Choice>
    <mc:Fallback>
      <p:transition xmlns:p14="http://schemas.microsoft.com/office/powerpoint/2010/main" spd="slow" advTm="29724"/>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150302"/>
            <a:ext cx="7772400" cy="3618676"/>
          </a:xfrm>
        </p:spPr>
        <p:txBody>
          <a:bodyPr/>
          <a:lstStyle/>
          <a:p>
            <a:r>
              <a:rPr lang="en-US" dirty="0" smtClean="0"/>
              <a:t>What is the point of automated testing?</a:t>
            </a:r>
            <a:endParaRPr lang="en-US" dirty="0"/>
          </a:p>
        </p:txBody>
      </p:sp>
    </p:spTree>
    <p:extLst>
      <p:ext uri="{BB962C8B-B14F-4D97-AF65-F5344CB8AC3E}">
        <p14:creationId xmlns:p14="http://schemas.microsoft.com/office/powerpoint/2010/main" val="4086048375"/>
      </p:ext>
    </p:extLst>
  </p:cSld>
  <p:clrMapOvr>
    <a:masterClrMapping/>
  </p:clrMapOvr>
  <mc:AlternateContent xmlns:mc="http://schemas.openxmlformats.org/markup-compatibility/2006">
    <mc:Choice xmlns:p14="http://schemas.microsoft.com/office/powerpoint/2010/main" Requires="p14">
      <p:transition spd="slow" p14:dur="2000" advTm="26734"/>
    </mc:Choice>
    <mc:Fallback>
      <p:transition xmlns:p14="http://schemas.microsoft.com/office/powerpoint/2010/main" spd="slow" advTm="26734"/>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What is the point of </a:t>
            </a:r>
            <a:r>
              <a:rPr lang="en-US" dirty="0" smtClean="0"/>
              <a:t>automated testing</a:t>
            </a:r>
            <a:r>
              <a:rPr lang="en-US" dirty="0"/>
              <a:t>?</a:t>
            </a:r>
          </a:p>
        </p:txBody>
      </p:sp>
      <p:sp>
        <p:nvSpPr>
          <p:cNvPr id="3" name="Content Placeholder 2"/>
          <p:cNvSpPr>
            <a:spLocks noGrp="1"/>
          </p:cNvSpPr>
          <p:nvPr>
            <p:ph idx="1"/>
          </p:nvPr>
        </p:nvSpPr>
        <p:spPr/>
        <p:txBody>
          <a:bodyPr/>
          <a:lstStyle/>
          <a:p>
            <a:r>
              <a:rPr lang="en-US" dirty="0" smtClean="0"/>
              <a:t>To speed up and aid in code design and refactoring.</a:t>
            </a:r>
          </a:p>
          <a:p>
            <a:r>
              <a:rPr lang="en-US" dirty="0" smtClean="0"/>
              <a:t>To give fast feedback to developers – let them focus on innovation.</a:t>
            </a:r>
          </a:p>
          <a:p>
            <a:r>
              <a:rPr lang="en-US" dirty="0" smtClean="0"/>
              <a:t>Making sure the product isn’t broken.</a:t>
            </a:r>
          </a:p>
          <a:p>
            <a:r>
              <a:rPr lang="en-US" dirty="0" smtClean="0"/>
              <a:t>Allow manual testers to do what only a human can do.</a:t>
            </a:r>
            <a:endParaRPr lang="en-US" dirty="0"/>
          </a:p>
          <a:p>
            <a:endParaRPr lang="en-US" dirty="0"/>
          </a:p>
        </p:txBody>
      </p:sp>
    </p:spTree>
    <p:extLst>
      <p:ext uri="{BB962C8B-B14F-4D97-AF65-F5344CB8AC3E}">
        <p14:creationId xmlns:p14="http://schemas.microsoft.com/office/powerpoint/2010/main" val="3929674638"/>
      </p:ext>
    </p:extLst>
  </p:cSld>
  <p:clrMapOvr>
    <a:masterClrMapping/>
  </p:clrMapOvr>
  <mc:AlternateContent xmlns:mc="http://schemas.openxmlformats.org/markup-compatibility/2006">
    <mc:Choice xmlns:p14="http://schemas.microsoft.com/office/powerpoint/2010/main" Requires="p14">
      <p:transition spd="slow" p14:dur="2000" advTm="61056"/>
    </mc:Choice>
    <mc:Fallback>
      <p:transition xmlns:p14="http://schemas.microsoft.com/office/powerpoint/2010/main" spd="slow" advTm="61056"/>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What is the point of </a:t>
            </a:r>
            <a:r>
              <a:rPr lang="en-US" dirty="0" smtClean="0"/>
              <a:t>automated testing</a:t>
            </a:r>
            <a:r>
              <a:rPr lang="en-US" dirty="0"/>
              <a:t>?</a:t>
            </a:r>
          </a:p>
        </p:txBody>
      </p:sp>
      <p:pic>
        <p:nvPicPr>
          <p:cNvPr id="6" name="Content Placeholder 5" descr="test-matrix.jpg"/>
          <p:cNvPicPr>
            <a:picLocks noGrp="1" noChangeAspect="1"/>
          </p:cNvPicPr>
          <p:nvPr>
            <p:ph idx="1"/>
          </p:nvPr>
        </p:nvPicPr>
        <p:blipFill rotWithShape="1">
          <a:blip r:embed="rId3">
            <a:extLst>
              <a:ext uri="{28A0092B-C50C-407E-A947-70E740481C1C}">
                <a14:useLocalDpi xmlns:a14="http://schemas.microsoft.com/office/drawing/2010/main" val="0"/>
              </a:ext>
            </a:extLst>
          </a:blip>
          <a:srcRect l="183" r="101"/>
          <a:stretch/>
        </p:blipFill>
        <p:spPr>
          <a:xfrm>
            <a:off x="1835211" y="1710369"/>
            <a:ext cx="5473578" cy="3336781"/>
          </a:xfrm>
        </p:spPr>
      </p:pic>
      <p:sp>
        <p:nvSpPr>
          <p:cNvPr id="5" name="TextBox 4"/>
          <p:cNvSpPr txBox="1"/>
          <p:nvPr/>
        </p:nvSpPr>
        <p:spPr>
          <a:xfrm>
            <a:off x="455877" y="5405001"/>
            <a:ext cx="7818216" cy="1323439"/>
          </a:xfrm>
          <a:prstGeom prst="rect">
            <a:avLst/>
          </a:prstGeom>
          <a:noFill/>
        </p:spPr>
        <p:txBody>
          <a:bodyPr wrap="none" rtlCol="0">
            <a:spAutoFit/>
          </a:bodyPr>
          <a:lstStyle/>
          <a:p>
            <a:r>
              <a:rPr lang="en-US" sz="2000" dirty="0" smtClean="0"/>
              <a:t>Testing quadrants</a:t>
            </a:r>
          </a:p>
          <a:p>
            <a:r>
              <a:rPr lang="en-US" sz="2000" dirty="0" smtClean="0"/>
              <a:t>Source: Brian </a:t>
            </a:r>
            <a:r>
              <a:rPr lang="en-US" sz="2000" dirty="0" err="1" smtClean="0"/>
              <a:t>Marick</a:t>
            </a:r>
            <a:endParaRPr lang="en-US" sz="2000" dirty="0" smtClean="0"/>
          </a:p>
          <a:p>
            <a:r>
              <a:rPr lang="en-US" sz="2000" dirty="0" smtClean="0">
                <a:hlinkClick r:id="rId4"/>
              </a:rPr>
              <a:t>http</a:t>
            </a:r>
            <a:r>
              <a:rPr lang="en-US" sz="2000" dirty="0">
                <a:hlinkClick r:id="rId4"/>
              </a:rPr>
              <a:t>://www.exampler.com/old-blog/2003/08/21/#agile-testing-project-</a:t>
            </a:r>
            <a:r>
              <a:rPr lang="en-US" sz="2000" dirty="0" smtClean="0">
                <a:hlinkClick r:id="rId4"/>
              </a:rPr>
              <a:t>1</a:t>
            </a:r>
            <a:endParaRPr lang="en-US" sz="2000" dirty="0"/>
          </a:p>
          <a:p>
            <a:endParaRPr lang="en-US" sz="2000" dirty="0" smtClean="0"/>
          </a:p>
        </p:txBody>
      </p:sp>
    </p:spTree>
    <p:extLst>
      <p:ext uri="{BB962C8B-B14F-4D97-AF65-F5344CB8AC3E}">
        <p14:creationId xmlns:p14="http://schemas.microsoft.com/office/powerpoint/2010/main" val="2801317657"/>
      </p:ext>
    </p:extLst>
  </p:cSld>
  <p:clrMapOvr>
    <a:masterClrMapping/>
  </p:clrMapOvr>
  <mc:AlternateContent xmlns:mc="http://schemas.openxmlformats.org/markup-compatibility/2006">
    <mc:Choice xmlns:p14="http://schemas.microsoft.com/office/powerpoint/2010/main" Requires="p14">
      <p:transition spd="slow" p14:dur="2000" advTm="72960"/>
    </mc:Choice>
    <mc:Fallback>
      <p:transition xmlns:p14="http://schemas.microsoft.com/office/powerpoint/2010/main" spd="slow" advTm="72960"/>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351472"/>
            <a:ext cx="7772400" cy="4417506"/>
          </a:xfrm>
        </p:spPr>
        <p:txBody>
          <a:bodyPr/>
          <a:lstStyle/>
          <a:p>
            <a:r>
              <a:rPr lang="en-US" dirty="0" smtClean="0"/>
              <a:t>Where were we 6 months ago?</a:t>
            </a:r>
            <a:endParaRPr lang="en-US" dirty="0"/>
          </a:p>
        </p:txBody>
      </p:sp>
    </p:spTree>
    <p:extLst>
      <p:ext uri="{BB962C8B-B14F-4D97-AF65-F5344CB8AC3E}">
        <p14:creationId xmlns:p14="http://schemas.microsoft.com/office/powerpoint/2010/main" val="4048873877"/>
      </p:ext>
    </p:extLst>
  </p:cSld>
  <p:clrMapOvr>
    <a:masterClrMapping/>
  </p:clrMapOvr>
  <mc:AlternateContent xmlns:mc="http://schemas.openxmlformats.org/markup-compatibility/2006">
    <mc:Choice xmlns:p14="http://schemas.microsoft.com/office/powerpoint/2010/main" Requires="p14">
      <p:transition spd="slow" p14:dur="2000" advTm="11156"/>
    </mc:Choice>
    <mc:Fallback>
      <p:transition xmlns:p14="http://schemas.microsoft.com/office/powerpoint/2010/main" spd="slow" advTm="11156"/>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were we 6 months ago?</a:t>
            </a:r>
            <a:endParaRPr lang="en-US" dirty="0"/>
          </a:p>
        </p:txBody>
      </p:sp>
      <p:sp>
        <p:nvSpPr>
          <p:cNvPr id="3" name="Content Placeholder 2"/>
          <p:cNvSpPr>
            <a:spLocks noGrp="1"/>
          </p:cNvSpPr>
          <p:nvPr>
            <p:ph idx="1"/>
          </p:nvPr>
        </p:nvSpPr>
        <p:spPr/>
        <p:txBody>
          <a:bodyPr/>
          <a:lstStyle/>
          <a:p>
            <a:r>
              <a:rPr lang="en-US" dirty="0" smtClean="0"/>
              <a:t>Lots of manual testing.</a:t>
            </a:r>
          </a:p>
          <a:p>
            <a:r>
              <a:rPr lang="en-US" dirty="0" smtClean="0"/>
              <a:t>No automated functional tests.</a:t>
            </a:r>
          </a:p>
          <a:p>
            <a:r>
              <a:rPr lang="en-US" dirty="0" smtClean="0"/>
              <a:t>Quite a few automated integration (unitish) tests.</a:t>
            </a:r>
            <a:endParaRPr lang="en-US" dirty="0"/>
          </a:p>
          <a:p>
            <a:endParaRPr lang="en-US" dirty="0"/>
          </a:p>
        </p:txBody>
      </p:sp>
    </p:spTree>
    <p:extLst>
      <p:ext uri="{BB962C8B-B14F-4D97-AF65-F5344CB8AC3E}">
        <p14:creationId xmlns:p14="http://schemas.microsoft.com/office/powerpoint/2010/main" val="1371825521"/>
      </p:ext>
    </p:extLst>
  </p:cSld>
  <p:clrMapOvr>
    <a:masterClrMapping/>
  </p:clrMapOvr>
  <mc:AlternateContent xmlns:mc="http://schemas.openxmlformats.org/markup-compatibility/2006">
    <mc:Choice xmlns:p14="http://schemas.microsoft.com/office/powerpoint/2010/main" Requires="p14">
      <p:transition spd="slow" p14:dur="2000" advTm="23295"/>
    </mc:Choice>
    <mc:Fallback>
      <p:transition xmlns:p14="http://schemas.microsoft.com/office/powerpoint/2010/main" spd="slow" advTm="23295"/>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300377"/>
            <a:ext cx="7772400" cy="3101863"/>
          </a:xfrm>
        </p:spPr>
        <p:txBody>
          <a:bodyPr>
            <a:normAutofit/>
          </a:bodyPr>
          <a:lstStyle/>
          <a:p>
            <a:pPr algn="ctr"/>
            <a:r>
              <a:rPr lang="en-US" dirty="0" smtClean="0"/>
              <a:t>Where are we today?</a:t>
            </a:r>
            <a:endParaRPr lang="en-US" dirty="0"/>
          </a:p>
        </p:txBody>
      </p:sp>
    </p:spTree>
    <p:extLst>
      <p:ext uri="{BB962C8B-B14F-4D97-AF65-F5344CB8AC3E}">
        <p14:creationId xmlns:p14="http://schemas.microsoft.com/office/powerpoint/2010/main" val="2358147940"/>
      </p:ext>
    </p:extLst>
  </p:cSld>
  <p:clrMapOvr>
    <a:masterClrMapping/>
  </p:clrMapOvr>
  <mc:AlternateContent xmlns:mc="http://schemas.openxmlformats.org/markup-compatibility/2006">
    <mc:Choice xmlns:p14="http://schemas.microsoft.com/office/powerpoint/2010/main" Requires="p14">
      <p:transition spd="slow" p14:dur="2000" advTm="3464"/>
    </mc:Choice>
    <mc:Fallback>
      <p:transition xmlns:p14="http://schemas.microsoft.com/office/powerpoint/2010/main" spd="slow" advTm="3464"/>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t="8330" b="8381"/>
          <a:stretch/>
        </p:blipFill>
        <p:spPr>
          <a:xfrm>
            <a:off x="1" y="0"/>
            <a:ext cx="9148856" cy="6858000"/>
          </a:xfrm>
          <a:prstGeom prst="rect">
            <a:avLst/>
          </a:prstGeom>
        </p:spPr>
      </p:pic>
    </p:spTree>
    <p:extLst>
      <p:ext uri="{BB962C8B-B14F-4D97-AF65-F5344CB8AC3E}">
        <p14:creationId xmlns:p14="http://schemas.microsoft.com/office/powerpoint/2010/main" val="3384093727"/>
      </p:ext>
    </p:extLst>
  </p:cSld>
  <p:clrMapOvr>
    <a:masterClrMapping/>
  </p:clrMapOvr>
  <mc:AlternateContent xmlns:mc="http://schemas.openxmlformats.org/markup-compatibility/2006">
    <mc:Choice xmlns:p14="http://schemas.microsoft.com/office/powerpoint/2010/main" Requires="p14">
      <p:transition spd="slow" p14:dur="2000" advTm="18273"/>
    </mc:Choice>
    <mc:Fallback>
      <p:transition xmlns:p14="http://schemas.microsoft.com/office/powerpoint/2010/main" spd="slow" advTm="18273"/>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we today?</a:t>
            </a:r>
            <a:endParaRPr lang="en-US" dirty="0"/>
          </a:p>
        </p:txBody>
      </p:sp>
      <p:sp>
        <p:nvSpPr>
          <p:cNvPr id="3" name="Content Placeholder 2"/>
          <p:cNvSpPr>
            <a:spLocks noGrp="1"/>
          </p:cNvSpPr>
          <p:nvPr>
            <p:ph idx="1"/>
          </p:nvPr>
        </p:nvSpPr>
        <p:spPr/>
        <p:txBody>
          <a:bodyPr/>
          <a:lstStyle/>
          <a:p>
            <a:r>
              <a:rPr lang="en-US" dirty="0" smtClean="0"/>
              <a:t>Lots of manual testing – but finding many fewer issues and less serious issues.</a:t>
            </a:r>
          </a:p>
          <a:p>
            <a:r>
              <a:rPr lang="en-US" dirty="0" smtClean="0"/>
              <a:t>Lots of automated functional tests.</a:t>
            </a:r>
          </a:p>
          <a:p>
            <a:r>
              <a:rPr lang="en-US" dirty="0" smtClean="0"/>
              <a:t>Lots of automated integration (unitish) tests including…</a:t>
            </a:r>
          </a:p>
          <a:p>
            <a:r>
              <a:rPr lang="en-US" dirty="0" smtClean="0"/>
              <a:t>JavaScript tests of required-in modules – see </a:t>
            </a:r>
            <a:r>
              <a:rPr lang="en-US" dirty="0" smtClean="0">
                <a:hlinkClick r:id="rId3"/>
              </a:rPr>
              <a:t>http://github.com/ftlabs</a:t>
            </a:r>
            <a:endParaRPr lang="en-US" dirty="0"/>
          </a:p>
        </p:txBody>
      </p:sp>
    </p:spTree>
    <p:extLst>
      <p:ext uri="{BB962C8B-B14F-4D97-AF65-F5344CB8AC3E}">
        <p14:creationId xmlns:p14="http://schemas.microsoft.com/office/powerpoint/2010/main" val="4215285332"/>
      </p:ext>
    </p:extLst>
  </p:cSld>
  <p:clrMapOvr>
    <a:masterClrMapping/>
  </p:clrMapOvr>
  <mc:AlternateContent xmlns:mc="http://schemas.openxmlformats.org/markup-compatibility/2006">
    <mc:Choice xmlns:p14="http://schemas.microsoft.com/office/powerpoint/2010/main" Requires="p14">
      <p:transition spd="slow" p14:dur="2000" advTm="53211"/>
    </mc:Choice>
    <mc:Fallback>
      <p:transition xmlns:p14="http://schemas.microsoft.com/office/powerpoint/2010/main" spd="slow" advTm="53211"/>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407319"/>
            <a:ext cx="7772400" cy="1362076"/>
          </a:xfrm>
        </p:spPr>
        <p:txBody>
          <a:bodyPr/>
          <a:lstStyle/>
          <a:p>
            <a:r>
              <a:rPr lang="en-US" dirty="0" smtClean="0"/>
              <a:t>Automated </a:t>
            </a:r>
            <a:r>
              <a:rPr lang="en-US" dirty="0"/>
              <a:t>f</a:t>
            </a:r>
            <a:r>
              <a:rPr lang="en-US" dirty="0" smtClean="0"/>
              <a:t>unctional testing</a:t>
            </a:r>
            <a:endParaRPr lang="en-US" dirty="0"/>
          </a:p>
        </p:txBody>
      </p:sp>
    </p:spTree>
    <p:extLst>
      <p:ext uri="{BB962C8B-B14F-4D97-AF65-F5344CB8AC3E}">
        <p14:creationId xmlns:p14="http://schemas.microsoft.com/office/powerpoint/2010/main" val="2893045873"/>
      </p:ext>
    </p:extLst>
  </p:cSld>
  <p:clrMapOvr>
    <a:masterClrMapping/>
  </p:clrMapOvr>
  <mc:AlternateContent xmlns:mc="http://schemas.openxmlformats.org/markup-compatibility/2006">
    <mc:Choice xmlns:p14="http://schemas.microsoft.com/office/powerpoint/2010/main" Requires="p14">
      <p:transition spd="slow" p14:dur="2000" advTm="19497"/>
    </mc:Choice>
    <mc:Fallback>
      <p:transition xmlns:p14="http://schemas.microsoft.com/office/powerpoint/2010/main" spd="slow" advTm="19497"/>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Automated functional testing</a:t>
            </a:r>
            <a:endParaRPr lang="en-US" dirty="0"/>
          </a:p>
        </p:txBody>
      </p:sp>
      <p:sp>
        <p:nvSpPr>
          <p:cNvPr id="3" name="Content Placeholder 2"/>
          <p:cNvSpPr>
            <a:spLocks noGrp="1"/>
          </p:cNvSpPr>
          <p:nvPr>
            <p:ph idx="1"/>
          </p:nvPr>
        </p:nvSpPr>
        <p:spPr/>
        <p:txBody>
          <a:bodyPr/>
          <a:lstStyle/>
          <a:p>
            <a:r>
              <a:rPr lang="en-US" dirty="0" smtClean="0"/>
              <a:t>We use </a:t>
            </a:r>
            <a:r>
              <a:rPr lang="en-US" dirty="0" err="1" smtClean="0"/>
              <a:t>Webdriver</a:t>
            </a:r>
            <a:r>
              <a:rPr lang="en-US" dirty="0"/>
              <a:t/>
            </a:r>
            <a:br>
              <a:rPr lang="en-US" dirty="0"/>
            </a:br>
            <a:r>
              <a:rPr lang="en-US" dirty="0" smtClean="0">
                <a:hlinkClick r:id="rId3"/>
              </a:rPr>
              <a:t>http</a:t>
            </a:r>
            <a:r>
              <a:rPr lang="en-US" dirty="0">
                <a:hlinkClick r:id="rId3"/>
              </a:rPr>
              <a:t>://docs.seleniumhq.org/projects/</a:t>
            </a:r>
            <a:r>
              <a:rPr lang="en-US" dirty="0" smtClean="0">
                <a:hlinkClick r:id="rId3"/>
              </a:rPr>
              <a:t>webdriver/</a:t>
            </a:r>
            <a:endParaRPr lang="en-US" dirty="0" smtClean="0"/>
          </a:p>
          <a:p>
            <a:r>
              <a:rPr lang="en-US" dirty="0" smtClean="0"/>
              <a:t>Tests run in browsers, most of the problems we used to catch manually were cross-platform.</a:t>
            </a:r>
          </a:p>
          <a:p>
            <a:r>
              <a:rPr lang="en-US" dirty="0" smtClean="0"/>
              <a:t>Tests are written in Java but could have been written in most languages.</a:t>
            </a:r>
            <a:endParaRPr lang="en-US" dirty="0"/>
          </a:p>
        </p:txBody>
      </p:sp>
    </p:spTree>
    <p:extLst>
      <p:ext uri="{BB962C8B-B14F-4D97-AF65-F5344CB8AC3E}">
        <p14:creationId xmlns:p14="http://schemas.microsoft.com/office/powerpoint/2010/main" val="347477005"/>
      </p:ext>
    </p:extLst>
  </p:cSld>
  <p:clrMapOvr>
    <a:masterClrMapping/>
  </p:clrMapOvr>
  <mc:AlternateContent xmlns:mc="http://schemas.openxmlformats.org/markup-compatibility/2006">
    <mc:Choice xmlns:p14="http://schemas.microsoft.com/office/powerpoint/2010/main" Requires="p14">
      <p:transition spd="slow" p14:dur="2000" advTm="75010"/>
    </mc:Choice>
    <mc:Fallback>
      <p:transition xmlns:p14="http://schemas.microsoft.com/office/powerpoint/2010/main" spd="slow" advTm="75010"/>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150302"/>
            <a:ext cx="7772400" cy="3618676"/>
          </a:xfrm>
        </p:spPr>
        <p:txBody>
          <a:bodyPr/>
          <a:lstStyle/>
          <a:p>
            <a:r>
              <a:rPr lang="en-US" dirty="0" smtClean="0"/>
              <a:t>Jenkins</a:t>
            </a:r>
            <a:endParaRPr lang="en-US" dirty="0"/>
          </a:p>
        </p:txBody>
      </p:sp>
    </p:spTree>
    <p:extLst>
      <p:ext uri="{BB962C8B-B14F-4D97-AF65-F5344CB8AC3E}">
        <p14:creationId xmlns:p14="http://schemas.microsoft.com/office/powerpoint/2010/main" val="1459052604"/>
      </p:ext>
    </p:extLst>
  </p:cSld>
  <p:clrMapOvr>
    <a:masterClrMapping/>
  </p:clrMapOvr>
  <mc:AlternateContent xmlns:mc="http://schemas.openxmlformats.org/markup-compatibility/2006">
    <mc:Choice xmlns:p14="http://schemas.microsoft.com/office/powerpoint/2010/main" Requires="p14">
      <p:transition spd="slow" p14:dur="2000" advTm="6047"/>
    </mc:Choice>
    <mc:Fallback>
      <p:transition xmlns:p14="http://schemas.microsoft.com/office/powerpoint/2010/main" spd="slow" advTm="6047"/>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Builds passing</a:t>
            </a:r>
            <a:endParaRPr lang="en-US" dirty="0"/>
          </a:p>
        </p:txBody>
      </p:sp>
      <p:pic>
        <p:nvPicPr>
          <p:cNvPr id="4" name="Content Placeholder 3" descr="jenkinsBlue.jpg"/>
          <p:cNvPicPr>
            <a:picLocks noGrp="1" noChangeAspect="1"/>
          </p:cNvPicPr>
          <p:nvPr>
            <p:ph idx="1"/>
          </p:nvPr>
        </p:nvPicPr>
        <p:blipFill>
          <a:blip r:embed="rId3">
            <a:extLst>
              <a:ext uri="{28A0092B-C50C-407E-A947-70E740481C1C}">
                <a14:useLocalDpi xmlns:a14="http://schemas.microsoft.com/office/drawing/2010/main" val="0"/>
              </a:ext>
            </a:extLst>
          </a:blip>
          <a:srcRect t="7287" b="7287"/>
          <a:stretch>
            <a:fillRect/>
          </a:stretch>
        </p:blipFill>
        <p:spPr/>
      </p:pic>
    </p:spTree>
    <p:extLst>
      <p:ext uri="{BB962C8B-B14F-4D97-AF65-F5344CB8AC3E}">
        <p14:creationId xmlns:p14="http://schemas.microsoft.com/office/powerpoint/2010/main" val="1842357725"/>
      </p:ext>
    </p:extLst>
  </p:cSld>
  <p:clrMapOvr>
    <a:masterClrMapping/>
  </p:clrMapOvr>
  <mc:AlternateContent xmlns:mc="http://schemas.openxmlformats.org/markup-compatibility/2006">
    <mc:Choice xmlns:p14="http://schemas.microsoft.com/office/powerpoint/2010/main" Requires="p14">
      <p:transition spd="slow" p14:dur="2000" advTm="21079"/>
    </mc:Choice>
    <mc:Fallback>
      <p:transition xmlns:p14="http://schemas.microsoft.com/office/powerpoint/2010/main" spd="slow" advTm="21079"/>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Builds failing</a:t>
            </a:r>
            <a:endParaRPr lang="en-US" dirty="0"/>
          </a:p>
        </p:txBody>
      </p:sp>
      <p:pic>
        <p:nvPicPr>
          <p:cNvPr id="5" name="Content Placeholder 4" descr="jenkinsRed.png"/>
          <p:cNvPicPr>
            <a:picLocks noGrp="1" noChangeAspect="1"/>
          </p:cNvPicPr>
          <p:nvPr>
            <p:ph idx="1"/>
          </p:nvPr>
        </p:nvPicPr>
        <p:blipFill rotWithShape="1">
          <a:blip r:embed="rId3">
            <a:extLst>
              <a:ext uri="{28A0092B-C50C-407E-A947-70E740481C1C}">
                <a14:useLocalDpi xmlns:a14="http://schemas.microsoft.com/office/drawing/2010/main" val="0"/>
              </a:ext>
            </a:extLst>
          </a:blip>
          <a:srcRect l="-6082" r="-6082"/>
          <a:stretch/>
        </p:blipFill>
        <p:spPr>
          <a:xfrm>
            <a:off x="5150357" y="178657"/>
            <a:ext cx="2384954" cy="6414627"/>
          </a:xfrm>
        </p:spPr>
      </p:pic>
    </p:spTree>
    <p:extLst>
      <p:ext uri="{BB962C8B-B14F-4D97-AF65-F5344CB8AC3E}">
        <p14:creationId xmlns:p14="http://schemas.microsoft.com/office/powerpoint/2010/main" val="4079028417"/>
      </p:ext>
    </p:extLst>
  </p:cSld>
  <p:clrMapOvr>
    <a:masterClrMapping/>
  </p:clrMapOvr>
  <mc:AlternateContent xmlns:mc="http://schemas.openxmlformats.org/markup-compatibility/2006">
    <mc:Choice xmlns:p14="http://schemas.microsoft.com/office/powerpoint/2010/main" Requires="p14">
      <p:transition spd="slow" p14:dur="2000" advTm="7290"/>
    </mc:Choice>
    <mc:Fallback>
      <p:transition xmlns:p14="http://schemas.microsoft.com/office/powerpoint/2010/main" spd="slow" advTm="7290"/>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722313" y="1420877"/>
            <a:ext cx="7772400" cy="1362076"/>
          </a:xfrm>
        </p:spPr>
        <p:txBody>
          <a:bodyPr/>
          <a:lstStyle/>
          <a:p>
            <a:r>
              <a:rPr lang="en-US" dirty="0" smtClean="0"/>
              <a:t>Pull requests and code reviews</a:t>
            </a:r>
            <a:endParaRPr lang="en-US" dirty="0"/>
          </a:p>
        </p:txBody>
      </p:sp>
    </p:spTree>
    <p:extLst>
      <p:ext uri="{BB962C8B-B14F-4D97-AF65-F5344CB8AC3E}">
        <p14:creationId xmlns:p14="http://schemas.microsoft.com/office/powerpoint/2010/main" val="3296574771"/>
      </p:ext>
    </p:extLst>
  </p:cSld>
  <p:clrMapOvr>
    <a:masterClrMapping/>
  </p:clrMapOvr>
  <mc:AlternateContent xmlns:mc="http://schemas.openxmlformats.org/markup-compatibility/2006">
    <mc:Choice xmlns:p14="http://schemas.microsoft.com/office/powerpoint/2010/main" Requires="p14">
      <p:transition spd="slow" p14:dur="2000" advTm="10817"/>
    </mc:Choice>
    <mc:Fallback>
      <p:transition xmlns:p14="http://schemas.microsoft.com/office/powerpoint/2010/main" spd="slow" advTm="10817"/>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Pull requests and code reviews</a:t>
            </a:r>
            <a:endParaRPr lang="en-US" dirty="0"/>
          </a:p>
        </p:txBody>
      </p:sp>
      <p:pic>
        <p:nvPicPr>
          <p:cNvPr id="4" name="Content Placeholder 3" descr="pull-request.png"/>
          <p:cNvPicPr>
            <a:picLocks noGrp="1" noChangeAspect="1"/>
          </p:cNvPicPr>
          <p:nvPr>
            <p:ph idx="1"/>
          </p:nvPr>
        </p:nvPicPr>
        <p:blipFill>
          <a:blip r:embed="rId3">
            <a:extLst>
              <a:ext uri="{28A0092B-C50C-407E-A947-70E740481C1C}">
                <a14:useLocalDpi xmlns:a14="http://schemas.microsoft.com/office/drawing/2010/main" val="0"/>
              </a:ext>
            </a:extLst>
          </a:blip>
          <a:srcRect l="-6822" r="-6822"/>
          <a:stretch>
            <a:fillRect/>
          </a:stretch>
        </p:blipFill>
        <p:spPr>
          <a:xfrm>
            <a:off x="104314" y="1374813"/>
            <a:ext cx="9039686" cy="4971479"/>
          </a:xfrm>
        </p:spPr>
      </p:pic>
    </p:spTree>
    <p:extLst>
      <p:ext uri="{BB962C8B-B14F-4D97-AF65-F5344CB8AC3E}">
        <p14:creationId xmlns:p14="http://schemas.microsoft.com/office/powerpoint/2010/main" val="767752921"/>
      </p:ext>
    </p:extLst>
  </p:cSld>
  <p:clrMapOvr>
    <a:masterClrMapping/>
  </p:clrMapOvr>
  <mc:AlternateContent xmlns:mc="http://schemas.openxmlformats.org/markup-compatibility/2006">
    <mc:Choice xmlns:p14="http://schemas.microsoft.com/office/powerpoint/2010/main" Requires="p14">
      <p:transition spd="slow" p14:dur="2000" advTm="35326"/>
    </mc:Choice>
    <mc:Fallback>
      <p:transition xmlns:p14="http://schemas.microsoft.com/office/powerpoint/2010/main" spd="slow" advTm="35326"/>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Pull requests and code reviews</a:t>
            </a:r>
            <a:endParaRPr lang="en-US" dirty="0"/>
          </a:p>
        </p:txBody>
      </p:sp>
      <p:pic>
        <p:nvPicPr>
          <p:cNvPr id="5" name="Content Placeholder 4" descr="pull-request2.png"/>
          <p:cNvPicPr>
            <a:picLocks noGrp="1" noChangeAspect="1"/>
          </p:cNvPicPr>
          <p:nvPr>
            <p:ph idx="1"/>
          </p:nvPr>
        </p:nvPicPr>
        <p:blipFill rotWithShape="1">
          <a:blip r:embed="rId3">
            <a:extLst>
              <a:ext uri="{28A0092B-C50C-407E-A947-70E740481C1C}">
                <a14:useLocalDpi xmlns:a14="http://schemas.microsoft.com/office/drawing/2010/main" val="0"/>
              </a:ext>
            </a:extLst>
          </a:blip>
          <a:srcRect t="-1345" b="-1345"/>
          <a:stretch/>
        </p:blipFill>
        <p:spPr>
          <a:xfrm>
            <a:off x="239370" y="1987383"/>
            <a:ext cx="8667563" cy="2398351"/>
          </a:xfrm>
        </p:spPr>
      </p:pic>
    </p:spTree>
    <p:extLst>
      <p:ext uri="{BB962C8B-B14F-4D97-AF65-F5344CB8AC3E}">
        <p14:creationId xmlns:p14="http://schemas.microsoft.com/office/powerpoint/2010/main" val="1286353879"/>
      </p:ext>
    </p:extLst>
  </p:cSld>
  <p:clrMapOvr>
    <a:masterClrMapping/>
  </p:clrMapOvr>
  <mc:AlternateContent xmlns:mc="http://schemas.openxmlformats.org/markup-compatibility/2006">
    <mc:Choice xmlns:p14="http://schemas.microsoft.com/office/powerpoint/2010/main" Requires="p14">
      <p:transition spd="slow" p14:dur="2000" advTm="9004"/>
    </mc:Choice>
    <mc:Fallback>
      <p:transition xmlns:p14="http://schemas.microsoft.com/office/powerpoint/2010/main" spd="slow" advTm="9004"/>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1398739"/>
            <a:ext cx="7772400" cy="4370239"/>
          </a:xfrm>
        </p:spPr>
        <p:txBody>
          <a:bodyPr/>
          <a:lstStyle/>
          <a:p>
            <a:r>
              <a:rPr lang="en-US" dirty="0" smtClean="0"/>
              <a:t>When do we test?</a:t>
            </a:r>
            <a:endParaRPr lang="en-US" dirty="0"/>
          </a:p>
        </p:txBody>
      </p:sp>
    </p:spTree>
    <p:extLst>
      <p:ext uri="{BB962C8B-B14F-4D97-AF65-F5344CB8AC3E}">
        <p14:creationId xmlns:p14="http://schemas.microsoft.com/office/powerpoint/2010/main" val="3918001305"/>
      </p:ext>
    </p:extLst>
  </p:cSld>
  <p:clrMapOvr>
    <a:masterClrMapping/>
  </p:clrMapOvr>
  <mc:AlternateContent xmlns:mc="http://schemas.openxmlformats.org/markup-compatibility/2006">
    <mc:Choice xmlns:p14="http://schemas.microsoft.com/office/powerpoint/2010/main" Requires="p14">
      <p:transition spd="slow" p14:dur="2000" advTm="14561"/>
    </mc:Choice>
    <mc:Fallback>
      <p:transition xmlns:p14="http://schemas.microsoft.com/office/powerpoint/2010/main" spd="slow" advTm="14561"/>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idx="1"/>
          </p:nvPr>
        </p:nvPicPr>
        <p:blipFill>
          <a:blip r:embed="rId3"/>
          <a:srcRect t="18711" b="18711"/>
          <a:stretch>
            <a:fillRect/>
          </a:stretch>
        </p:blipFill>
        <p:spPr/>
      </p:pic>
      <p:sp>
        <p:nvSpPr>
          <p:cNvPr id="3" name="Title 2"/>
          <p:cNvSpPr>
            <a:spLocks noGrp="1"/>
          </p:cNvSpPr>
          <p:nvPr>
            <p:ph type="title"/>
          </p:nvPr>
        </p:nvSpPr>
        <p:spPr>
          <a:xfrm>
            <a:off x="0" y="4811257"/>
            <a:ext cx="4547022" cy="566738"/>
          </a:xfrm>
        </p:spPr>
        <p:txBody>
          <a:bodyPr lIns="180000"/>
          <a:lstStyle/>
          <a:p>
            <a:r>
              <a:rPr lang="en-US" dirty="0" smtClean="0"/>
              <a:t>Welcome back to the web</a:t>
            </a:r>
            <a:endParaRPr lang="en-US" dirty="0"/>
          </a:p>
        </p:txBody>
      </p:sp>
      <p:sp>
        <p:nvSpPr>
          <p:cNvPr id="4" name="Text Placeholder 3"/>
          <p:cNvSpPr>
            <a:spLocks noGrp="1"/>
          </p:cNvSpPr>
          <p:nvPr>
            <p:ph type="body" sz="half" idx="2"/>
          </p:nvPr>
        </p:nvSpPr>
        <p:spPr>
          <a:xfrm>
            <a:off x="0" y="5367338"/>
            <a:ext cx="4547022" cy="804862"/>
          </a:xfrm>
        </p:spPr>
        <p:txBody>
          <a:bodyPr lIns="180000"/>
          <a:lstStyle/>
          <a:p>
            <a:r>
              <a:rPr lang="en-US" dirty="0" smtClean="0"/>
              <a:t>The FT web app provides a touch </a:t>
            </a:r>
            <a:r>
              <a:rPr lang="en-US" dirty="0" err="1" smtClean="0"/>
              <a:t>optimised</a:t>
            </a:r>
            <a:r>
              <a:rPr lang="en-US" dirty="0" smtClean="0"/>
              <a:t> user experience.</a:t>
            </a:r>
            <a:endParaRPr lang="en-US" dirty="0"/>
          </a:p>
        </p:txBody>
      </p:sp>
      <p:sp>
        <p:nvSpPr>
          <p:cNvPr id="6" name="Rectangle 5"/>
          <p:cNvSpPr/>
          <p:nvPr/>
        </p:nvSpPr>
        <p:spPr>
          <a:xfrm>
            <a:off x="0" y="6172201"/>
            <a:ext cx="4547022" cy="104975"/>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1729139"/>
      </p:ext>
    </p:extLst>
  </p:cSld>
  <p:clrMapOvr>
    <a:masterClrMapping/>
  </p:clrMapOvr>
  <mc:AlternateContent xmlns:mc="http://schemas.openxmlformats.org/markup-compatibility/2006">
    <mc:Choice xmlns:p14="http://schemas.microsoft.com/office/powerpoint/2010/main" Requires="p14">
      <p:transition spd="slow" p14:dur="2000" advTm="10609"/>
    </mc:Choice>
    <mc:Fallback>
      <p:transition xmlns:p14="http://schemas.microsoft.com/office/powerpoint/2010/main" spd="slow" advTm="10609"/>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do we test?</a:t>
            </a:r>
            <a:endParaRPr lang="en-US" dirty="0"/>
          </a:p>
        </p:txBody>
      </p:sp>
      <p:sp>
        <p:nvSpPr>
          <p:cNvPr id="3" name="Content Placeholder 2"/>
          <p:cNvSpPr>
            <a:spLocks noGrp="1"/>
          </p:cNvSpPr>
          <p:nvPr>
            <p:ph idx="1"/>
          </p:nvPr>
        </p:nvSpPr>
        <p:spPr/>
        <p:txBody>
          <a:bodyPr/>
          <a:lstStyle/>
          <a:p>
            <a:r>
              <a:rPr lang="en-US" dirty="0" smtClean="0"/>
              <a:t>Before a commit is merged into the main branch.</a:t>
            </a:r>
          </a:p>
          <a:p>
            <a:endParaRPr lang="en-US" dirty="0" smtClean="0"/>
          </a:p>
          <a:p>
            <a:endParaRPr lang="en-US" dirty="0"/>
          </a:p>
          <a:p>
            <a:endParaRPr lang="en-US" dirty="0" smtClean="0"/>
          </a:p>
          <a:p>
            <a:r>
              <a:rPr lang="en-US" dirty="0" smtClean="0"/>
              <a:t>When the main branch changes, and periodically outside working hours.</a:t>
            </a:r>
          </a:p>
          <a:p>
            <a:r>
              <a:rPr lang="en-US" dirty="0" smtClean="0"/>
              <a:t>Hourly against the live product.</a:t>
            </a:r>
            <a:endParaRPr lang="en-US" dirty="0"/>
          </a:p>
        </p:txBody>
      </p:sp>
      <p:pic>
        <p:nvPicPr>
          <p:cNvPr id="5" name="Picture 4" descr="pr-tes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5734" y="2712101"/>
            <a:ext cx="8072532" cy="1672167"/>
          </a:xfrm>
          <a:prstGeom prst="rect">
            <a:avLst/>
          </a:prstGeom>
        </p:spPr>
      </p:pic>
    </p:spTree>
    <p:extLst>
      <p:ext uri="{BB962C8B-B14F-4D97-AF65-F5344CB8AC3E}">
        <p14:creationId xmlns:p14="http://schemas.microsoft.com/office/powerpoint/2010/main" val="865881121"/>
      </p:ext>
    </p:extLst>
  </p:cSld>
  <p:clrMapOvr>
    <a:masterClrMapping/>
  </p:clrMapOvr>
  <mc:AlternateContent xmlns:mc="http://schemas.openxmlformats.org/markup-compatibility/2006">
    <mc:Choice xmlns:p14="http://schemas.microsoft.com/office/powerpoint/2010/main" Requires="p14">
      <p:transition spd="slow" p14:dur="2000" advTm="98542"/>
    </mc:Choice>
    <mc:Fallback>
      <p:transition xmlns:p14="http://schemas.microsoft.com/office/powerpoint/2010/main" spd="slow" advTm="98542"/>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1565755"/>
            <a:ext cx="7772400" cy="4203223"/>
          </a:xfrm>
        </p:spPr>
        <p:txBody>
          <a:bodyPr/>
          <a:lstStyle/>
          <a:p>
            <a:r>
              <a:rPr lang="en-US" dirty="0" smtClean="0"/>
              <a:t>Where do we want to go?</a:t>
            </a:r>
            <a:endParaRPr lang="en-US" dirty="0"/>
          </a:p>
        </p:txBody>
      </p:sp>
    </p:spTree>
    <p:extLst>
      <p:ext uri="{BB962C8B-B14F-4D97-AF65-F5344CB8AC3E}">
        <p14:creationId xmlns:p14="http://schemas.microsoft.com/office/powerpoint/2010/main" val="918448456"/>
      </p:ext>
    </p:extLst>
  </p:cSld>
  <p:clrMapOvr>
    <a:masterClrMapping/>
  </p:clrMapOvr>
  <mc:AlternateContent xmlns:mc="http://schemas.openxmlformats.org/markup-compatibility/2006">
    <mc:Choice xmlns:p14="http://schemas.microsoft.com/office/powerpoint/2010/main" Requires="p14">
      <p:transition spd="slow" p14:dur="2000" advTm="11921"/>
    </mc:Choice>
    <mc:Fallback>
      <p:transition xmlns:p14="http://schemas.microsoft.com/office/powerpoint/2010/main" spd="slow" advTm="11921"/>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do we want to go?</a:t>
            </a:r>
            <a:endParaRPr lang="en-US" dirty="0"/>
          </a:p>
        </p:txBody>
      </p:sp>
      <p:sp>
        <p:nvSpPr>
          <p:cNvPr id="3" name="Content Placeholder 2"/>
          <p:cNvSpPr>
            <a:spLocks noGrp="1"/>
          </p:cNvSpPr>
          <p:nvPr>
            <p:ph idx="1"/>
          </p:nvPr>
        </p:nvSpPr>
        <p:spPr/>
        <p:txBody>
          <a:bodyPr>
            <a:normAutofit lnSpcReduction="10000"/>
          </a:bodyPr>
          <a:lstStyle/>
          <a:p>
            <a:r>
              <a:rPr lang="en-US" dirty="0" smtClean="0"/>
              <a:t>Continuous delivery – releasing one feature at a time.</a:t>
            </a:r>
          </a:p>
          <a:p>
            <a:r>
              <a:rPr lang="en-US" dirty="0" smtClean="0"/>
              <a:t>Parallel testing on many browsers – Selenium grid.</a:t>
            </a:r>
          </a:p>
          <a:p>
            <a:r>
              <a:rPr lang="en-US" dirty="0" smtClean="0"/>
              <a:t>Parallel testing on many devices.</a:t>
            </a:r>
          </a:p>
          <a:p>
            <a:r>
              <a:rPr lang="en-US" dirty="0" smtClean="0"/>
              <a:t>A set of super fast code tests that runs whenever a developer hits save.</a:t>
            </a:r>
          </a:p>
          <a:p>
            <a:r>
              <a:rPr lang="en-US" dirty="0" smtClean="0"/>
              <a:t>Total regression coverage - never hear about a problem from an external source twice.</a:t>
            </a:r>
            <a:endParaRPr lang="en-US" dirty="0"/>
          </a:p>
          <a:p>
            <a:endParaRPr lang="en-US" dirty="0"/>
          </a:p>
        </p:txBody>
      </p:sp>
    </p:spTree>
    <p:extLst>
      <p:ext uri="{BB962C8B-B14F-4D97-AF65-F5344CB8AC3E}">
        <p14:creationId xmlns:p14="http://schemas.microsoft.com/office/powerpoint/2010/main" val="871532976"/>
      </p:ext>
    </p:extLst>
  </p:cSld>
  <p:clrMapOvr>
    <a:masterClrMapping/>
  </p:clrMapOvr>
  <mc:AlternateContent xmlns:mc="http://schemas.openxmlformats.org/markup-compatibility/2006">
    <mc:Choice xmlns:p14="http://schemas.microsoft.com/office/powerpoint/2010/main" Requires="p14">
      <p:transition spd="slow" p14:dur="2000" advTm="48107"/>
    </mc:Choice>
    <mc:Fallback>
      <p:transition xmlns:p14="http://schemas.microsoft.com/office/powerpoint/2010/main" spd="slow" advTm="48107"/>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150302"/>
            <a:ext cx="7772400" cy="3618676"/>
          </a:xfrm>
        </p:spPr>
        <p:txBody>
          <a:bodyPr/>
          <a:lstStyle/>
          <a:p>
            <a:r>
              <a:rPr lang="en-US" dirty="0" smtClean="0"/>
              <a:t>Summary</a:t>
            </a:r>
            <a:endParaRPr lang="en-US" dirty="0"/>
          </a:p>
        </p:txBody>
      </p:sp>
    </p:spTree>
    <p:extLst>
      <p:ext uri="{BB962C8B-B14F-4D97-AF65-F5344CB8AC3E}">
        <p14:creationId xmlns:p14="http://schemas.microsoft.com/office/powerpoint/2010/main" val="1427034210"/>
      </p:ext>
    </p:extLst>
  </p:cSld>
  <p:clrMapOvr>
    <a:masterClrMapping/>
  </p:clrMapOvr>
  <mc:AlternateContent xmlns:mc="http://schemas.openxmlformats.org/markup-compatibility/2006">
    <mc:Choice xmlns:p14="http://schemas.microsoft.com/office/powerpoint/2010/main" Requires="p14">
      <p:transition spd="slow" p14:dur="2000" advTm="1806"/>
    </mc:Choice>
    <mc:Fallback>
      <p:transition xmlns:p14="http://schemas.microsoft.com/office/powerpoint/2010/main" spd="slow" advTm="1806"/>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a:bodyPr>
          <a:lstStyle/>
          <a:p>
            <a:r>
              <a:rPr lang="en-US" dirty="0" smtClean="0"/>
              <a:t>Testing is good.</a:t>
            </a:r>
          </a:p>
          <a:p>
            <a:r>
              <a:rPr lang="en-US" dirty="0" smtClean="0"/>
              <a:t>Automate what you can automate (without going nuts).</a:t>
            </a:r>
          </a:p>
          <a:p>
            <a:r>
              <a:rPr lang="en-US" dirty="0" smtClean="0"/>
              <a:t>Pyramids are better than ice-cream. Ice-cream is better than nothing.</a:t>
            </a:r>
          </a:p>
          <a:p>
            <a:r>
              <a:rPr lang="en-US" dirty="0" smtClean="0"/>
              <a:t>Manual testers should never be bored, give them the interesting stuff that a computer just can’t do. Let the computer do the rest.</a:t>
            </a:r>
            <a:endParaRPr lang="en-US" dirty="0"/>
          </a:p>
          <a:p>
            <a:pPr marL="0" indent="0">
              <a:buNone/>
            </a:pPr>
            <a:endParaRPr lang="en-US" dirty="0" smtClean="0"/>
          </a:p>
        </p:txBody>
      </p:sp>
    </p:spTree>
    <p:extLst>
      <p:ext uri="{BB962C8B-B14F-4D97-AF65-F5344CB8AC3E}">
        <p14:creationId xmlns:p14="http://schemas.microsoft.com/office/powerpoint/2010/main" val="295846154"/>
      </p:ext>
    </p:extLst>
  </p:cSld>
  <p:clrMapOvr>
    <a:masterClrMapping/>
  </p:clrMapOvr>
  <mc:AlternateContent xmlns:mc="http://schemas.openxmlformats.org/markup-compatibility/2006">
    <mc:Choice xmlns:p14="http://schemas.microsoft.com/office/powerpoint/2010/main" Requires="p14">
      <p:transition spd="slow" p14:dur="2000" advTm="55316"/>
    </mc:Choice>
    <mc:Fallback>
      <p:transition xmlns:p14="http://schemas.microsoft.com/office/powerpoint/2010/main" spd="slow" advTm="55316"/>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 and resources</a:t>
            </a:r>
            <a:endParaRPr lang="en-US" dirty="0"/>
          </a:p>
        </p:txBody>
      </p:sp>
      <p:sp>
        <p:nvSpPr>
          <p:cNvPr id="3" name="Content Placeholder 2"/>
          <p:cNvSpPr>
            <a:spLocks noGrp="1"/>
          </p:cNvSpPr>
          <p:nvPr>
            <p:ph idx="1"/>
          </p:nvPr>
        </p:nvSpPr>
        <p:spPr/>
        <p:txBody>
          <a:bodyPr>
            <a:normAutofit fontScale="92500" lnSpcReduction="20000"/>
          </a:bodyPr>
          <a:lstStyle/>
          <a:p>
            <a:r>
              <a:rPr lang="en-US" dirty="0"/>
              <a:t>Open source </a:t>
            </a:r>
            <a:r>
              <a:rPr lang="en-US" dirty="0" smtClean="0"/>
              <a:t>libraries</a:t>
            </a:r>
            <a:br>
              <a:rPr lang="en-US" dirty="0" smtClean="0"/>
            </a:br>
            <a:r>
              <a:rPr lang="en-US" dirty="0" smtClean="0">
                <a:hlinkClick r:id="rId3"/>
              </a:rPr>
              <a:t>http</a:t>
            </a:r>
            <a:r>
              <a:rPr lang="en-US" dirty="0">
                <a:hlinkClick r:id="rId3"/>
              </a:rPr>
              <a:t>://github.com/</a:t>
            </a:r>
            <a:r>
              <a:rPr lang="en-US" dirty="0" smtClean="0">
                <a:hlinkClick r:id="rId3"/>
              </a:rPr>
              <a:t>ftlabs</a:t>
            </a:r>
            <a:endParaRPr lang="en-US" dirty="0" smtClean="0"/>
          </a:p>
          <a:p>
            <a:r>
              <a:rPr lang="en-US" dirty="0" smtClean="0"/>
              <a:t>Tutorials and articles </a:t>
            </a:r>
            <a:br>
              <a:rPr lang="en-US" dirty="0" smtClean="0"/>
            </a:br>
            <a:r>
              <a:rPr lang="en-US" dirty="0" smtClean="0">
                <a:hlinkClick r:id="rId4"/>
              </a:rPr>
              <a:t>http://labs.ft.com</a:t>
            </a:r>
            <a:endParaRPr lang="en-US" dirty="0" smtClean="0"/>
          </a:p>
          <a:p>
            <a:r>
              <a:rPr lang="en-US" dirty="0" smtClean="0"/>
              <a:t>On </a:t>
            </a:r>
            <a:r>
              <a:rPr lang="en-US" dirty="0"/>
              <a:t>device </a:t>
            </a:r>
            <a:r>
              <a:rPr lang="en-US" dirty="0" smtClean="0"/>
              <a:t>GUI testing (web/hybrid/native)</a:t>
            </a:r>
            <a:r>
              <a:rPr lang="en-US" dirty="0"/>
              <a:t/>
            </a:r>
            <a:br>
              <a:rPr lang="en-US" dirty="0"/>
            </a:br>
            <a:r>
              <a:rPr lang="en-US" dirty="0">
                <a:hlinkClick r:id="rId5"/>
              </a:rPr>
              <a:t>http://appium.io</a:t>
            </a:r>
            <a:r>
              <a:rPr lang="en-US" dirty="0" smtClean="0">
                <a:hlinkClick r:id="rId5"/>
              </a:rPr>
              <a:t>/</a:t>
            </a:r>
            <a:r>
              <a:rPr lang="en-US" dirty="0"/>
              <a:t/>
            </a:r>
            <a:br>
              <a:rPr lang="en-US" dirty="0"/>
            </a:br>
            <a:r>
              <a:rPr lang="en-US" dirty="0">
                <a:hlinkClick r:id="rId6"/>
              </a:rPr>
              <a:t>http://ios-driver.github.io/ios-driver</a:t>
            </a:r>
            <a:r>
              <a:rPr lang="en-US" dirty="0" smtClean="0">
                <a:hlinkClick r:id="rId6"/>
              </a:rPr>
              <a:t>/</a:t>
            </a:r>
            <a:r>
              <a:rPr lang="en-US" dirty="0"/>
              <a:t/>
            </a:r>
            <a:br>
              <a:rPr lang="en-US" dirty="0"/>
            </a:br>
            <a:r>
              <a:rPr lang="en-US" dirty="0">
                <a:hlinkClick r:id="rId7"/>
              </a:rPr>
              <a:t>http://selendroid.io</a:t>
            </a:r>
            <a:r>
              <a:rPr lang="en-US" dirty="0" smtClean="0">
                <a:hlinkClick r:id="rId7"/>
              </a:rPr>
              <a:t>/</a:t>
            </a:r>
            <a:endParaRPr lang="en-US" dirty="0" smtClean="0"/>
          </a:p>
          <a:p>
            <a:r>
              <a:rPr lang="en-US" dirty="0" smtClean="0"/>
              <a:t>“Test </a:t>
            </a:r>
            <a:r>
              <a:rPr lang="en-US" dirty="0"/>
              <a:t>is </a:t>
            </a:r>
            <a:r>
              <a:rPr lang="en-US" dirty="0" smtClean="0"/>
              <a:t>dead” - </a:t>
            </a:r>
            <a:r>
              <a:rPr lang="en-US" dirty="0"/>
              <a:t>Alberto </a:t>
            </a:r>
            <a:r>
              <a:rPr lang="en-US" dirty="0" err="1" smtClean="0"/>
              <a:t>Savoia</a:t>
            </a:r>
            <a:r>
              <a:rPr lang="en-US" dirty="0" smtClean="0"/>
              <a:t> </a:t>
            </a:r>
            <a:r>
              <a:rPr lang="en-US" dirty="0">
                <a:hlinkClick r:id="rId8"/>
              </a:rPr>
              <a:t>http://www.youtube.com/watch?v=</a:t>
            </a:r>
            <a:r>
              <a:rPr lang="en-US" dirty="0" smtClean="0">
                <a:hlinkClick r:id="rId8"/>
              </a:rPr>
              <a:t>X1jWe5rOu3g</a:t>
            </a:r>
            <a:endParaRPr lang="en-US" dirty="0" smtClean="0"/>
          </a:p>
          <a:p>
            <a:pPr marL="0" indent="0">
              <a:buNone/>
            </a:pPr>
            <a:endParaRPr lang="en-US" dirty="0"/>
          </a:p>
        </p:txBody>
      </p:sp>
    </p:spTree>
    <p:extLst>
      <p:ext uri="{BB962C8B-B14F-4D97-AF65-F5344CB8AC3E}">
        <p14:creationId xmlns:p14="http://schemas.microsoft.com/office/powerpoint/2010/main" val="3421989827"/>
      </p:ext>
    </p:extLst>
  </p:cSld>
  <p:clrMapOvr>
    <a:masterClrMapping/>
  </p:clrMapOvr>
  <mc:AlternateContent xmlns:mc="http://schemas.openxmlformats.org/markup-compatibility/2006">
    <mc:Choice xmlns:p14="http://schemas.microsoft.com/office/powerpoint/2010/main" Requires="p14">
      <p:transition spd="slow" p14:dur="2000" advTm="19917"/>
    </mc:Choice>
    <mc:Fallback>
      <p:transition xmlns:p14="http://schemas.microsoft.com/office/powerpoint/2010/main" spd="slow" advTm="19917"/>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52743" y="1625895"/>
            <a:ext cx="6280436" cy="750261"/>
          </a:xfrm>
        </p:spPr>
        <p:txBody>
          <a:bodyPr>
            <a:normAutofit/>
          </a:bodyPr>
          <a:lstStyle/>
          <a:p>
            <a:r>
              <a:rPr lang="en-US" sz="3600" dirty="0" smtClean="0">
                <a:solidFill>
                  <a:srgbClr val="FFF5E9"/>
                </a:solidFill>
              </a:rPr>
              <a:t>Thanks!</a:t>
            </a:r>
            <a:endParaRPr lang="en-US" sz="3600" dirty="0">
              <a:solidFill>
                <a:srgbClr val="FFF5E9"/>
              </a:solidFill>
            </a:endParaRPr>
          </a:p>
        </p:txBody>
      </p:sp>
      <p:sp>
        <p:nvSpPr>
          <p:cNvPr id="3" name="Subtitle 2"/>
          <p:cNvSpPr>
            <a:spLocks noGrp="1"/>
          </p:cNvSpPr>
          <p:nvPr>
            <p:ph type="subTitle" idx="1"/>
          </p:nvPr>
        </p:nvSpPr>
        <p:spPr>
          <a:xfrm>
            <a:off x="3252741" y="3543702"/>
            <a:ext cx="6400800" cy="1263876"/>
          </a:xfrm>
        </p:spPr>
        <p:txBody>
          <a:bodyPr>
            <a:normAutofit/>
          </a:bodyPr>
          <a:lstStyle/>
          <a:p>
            <a:r>
              <a:rPr lang="en-US" sz="2600" dirty="0" smtClean="0">
                <a:solidFill>
                  <a:srgbClr val="FFF5E9"/>
                </a:solidFill>
                <a:latin typeface="Houschka Pro DemiBold"/>
                <a:cs typeface="Houschka Pro DemiBold"/>
              </a:rPr>
              <a:t>Jim Cresswell</a:t>
            </a:r>
          </a:p>
          <a:p>
            <a:r>
              <a:rPr lang="en-US" sz="2600" dirty="0" err="1">
                <a:solidFill>
                  <a:srgbClr val="FFF5E9"/>
                </a:solidFill>
                <a:latin typeface="Houschka Pro DemiBold"/>
                <a:cs typeface="Houschka Pro DemiBold"/>
              </a:rPr>
              <a:t>j</a:t>
            </a:r>
            <a:r>
              <a:rPr lang="en-US" sz="2600" dirty="0" err="1" smtClean="0">
                <a:solidFill>
                  <a:srgbClr val="FFF5E9"/>
                </a:solidFill>
                <a:latin typeface="Houschka Pro DemiBold"/>
                <a:cs typeface="Houschka Pro DemiBold"/>
              </a:rPr>
              <a:t>im.cresswell@ft.com</a:t>
            </a:r>
            <a:r>
              <a:rPr lang="en-US" sz="2600" dirty="0" smtClean="0">
                <a:solidFill>
                  <a:srgbClr val="FFF5E9"/>
                </a:solidFill>
                <a:latin typeface="Houschka Pro DemiBold"/>
                <a:cs typeface="Houschka Pro DemiBold"/>
              </a:rPr>
              <a:t>, @</a:t>
            </a:r>
            <a:r>
              <a:rPr lang="en-US" sz="2600" dirty="0" err="1" smtClean="0">
                <a:solidFill>
                  <a:srgbClr val="FFF5E9"/>
                </a:solidFill>
                <a:latin typeface="Houschka Pro DemiBold"/>
                <a:cs typeface="Houschka Pro DemiBold"/>
              </a:rPr>
              <a:t>JimCresswell</a:t>
            </a:r>
            <a:endParaRPr lang="en-US" sz="2600" dirty="0" smtClean="0">
              <a:solidFill>
                <a:srgbClr val="FFF5E9"/>
              </a:solidFill>
              <a:latin typeface="Houschka Pro DemiBold"/>
              <a:cs typeface="Houschka Pro DemiBold"/>
            </a:endParaRPr>
          </a:p>
        </p:txBody>
      </p:sp>
      <p:sp>
        <p:nvSpPr>
          <p:cNvPr id="5" name="Rectangle 4"/>
          <p:cNvSpPr/>
          <p:nvPr/>
        </p:nvSpPr>
        <p:spPr>
          <a:xfrm>
            <a:off x="3252741" y="4955561"/>
            <a:ext cx="5977653" cy="954107"/>
          </a:xfrm>
          <a:prstGeom prst="rect">
            <a:avLst/>
          </a:prstGeom>
        </p:spPr>
        <p:txBody>
          <a:bodyPr wrap="square">
            <a:spAutoFit/>
          </a:bodyPr>
          <a:lstStyle/>
          <a:p>
            <a:r>
              <a:rPr lang="en-US" sz="2800" dirty="0">
                <a:solidFill>
                  <a:srgbClr val="FFF5E9"/>
                </a:solidFill>
              </a:rPr>
              <a:t>Sound like fun</a:t>
            </a:r>
            <a:r>
              <a:rPr lang="en-US" sz="2800" dirty="0" smtClean="0">
                <a:solidFill>
                  <a:srgbClr val="FFF5E9"/>
                </a:solidFill>
              </a:rPr>
              <a:t>?</a:t>
            </a:r>
          </a:p>
          <a:p>
            <a:r>
              <a:rPr lang="en-US" sz="2800" dirty="0" err="1" smtClean="0">
                <a:solidFill>
                  <a:srgbClr val="FFF5E9"/>
                </a:solidFill>
                <a:latin typeface="Houschka Pro DemiBold"/>
                <a:cs typeface="Houschka Pro DemiBold"/>
              </a:rPr>
              <a:t>labs.ft.com</a:t>
            </a:r>
            <a:r>
              <a:rPr lang="en-US" sz="2800" dirty="0" smtClean="0">
                <a:solidFill>
                  <a:srgbClr val="FFF5E9"/>
                </a:solidFill>
                <a:latin typeface="Houschka Pro DemiBold"/>
                <a:cs typeface="Houschka Pro DemiBold"/>
              </a:rPr>
              <a:t>/jobs</a:t>
            </a:r>
            <a:endParaRPr lang="en-US" sz="2800" dirty="0">
              <a:solidFill>
                <a:srgbClr val="FFF5E9"/>
              </a:solidFill>
              <a:latin typeface="Houschka Pro DemiBold"/>
              <a:cs typeface="Houschka Pro DemiBold"/>
            </a:endParaRPr>
          </a:p>
        </p:txBody>
      </p:sp>
      <p:sp>
        <p:nvSpPr>
          <p:cNvPr id="6" name="Subtitle 2"/>
          <p:cNvSpPr txBox="1">
            <a:spLocks/>
          </p:cNvSpPr>
          <p:nvPr/>
        </p:nvSpPr>
        <p:spPr>
          <a:xfrm>
            <a:off x="3246398" y="2288653"/>
            <a:ext cx="6400800" cy="1263876"/>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3200" b="0" i="0" kern="1200">
                <a:solidFill>
                  <a:schemeClr val="bg1"/>
                </a:solidFill>
                <a:latin typeface="Houschka Pro Light"/>
                <a:ea typeface="+mn-ea"/>
                <a:cs typeface="Houschka Pro Light"/>
              </a:defRPr>
            </a:lvl1pPr>
            <a:lvl2pPr marL="457200" indent="0" algn="ctr" defTabSz="457200" rtl="0" eaLnBrk="1" latinLnBrk="0" hangingPunct="1">
              <a:spcBef>
                <a:spcPct val="20000"/>
              </a:spcBef>
              <a:buFont typeface="Arial"/>
              <a:buNone/>
              <a:defRPr sz="2800" b="0" i="0" kern="1200">
                <a:solidFill>
                  <a:schemeClr val="tx1">
                    <a:tint val="75000"/>
                  </a:schemeClr>
                </a:solidFill>
                <a:latin typeface="Houschka Pro Light"/>
                <a:ea typeface="+mn-ea"/>
                <a:cs typeface="Houschka Pro Light"/>
              </a:defRPr>
            </a:lvl2pPr>
            <a:lvl3pPr marL="914400" indent="0" algn="ctr" defTabSz="457200" rtl="0" eaLnBrk="1" latinLnBrk="0" hangingPunct="1">
              <a:spcBef>
                <a:spcPct val="20000"/>
              </a:spcBef>
              <a:buFont typeface="Arial"/>
              <a:buNone/>
              <a:defRPr sz="2400" b="0" i="0" kern="1200">
                <a:solidFill>
                  <a:schemeClr val="tx1">
                    <a:tint val="75000"/>
                  </a:schemeClr>
                </a:solidFill>
                <a:latin typeface="Houschka Pro Light"/>
                <a:ea typeface="+mn-ea"/>
                <a:cs typeface="Houschka Pro Light"/>
              </a:defRPr>
            </a:lvl3pPr>
            <a:lvl4pPr marL="1371600" indent="0" algn="ctr" defTabSz="457200" rtl="0" eaLnBrk="1" latinLnBrk="0" hangingPunct="1">
              <a:spcBef>
                <a:spcPct val="20000"/>
              </a:spcBef>
              <a:buFont typeface="Arial"/>
              <a:buNone/>
              <a:defRPr sz="2000" b="0" i="0" kern="1200">
                <a:solidFill>
                  <a:schemeClr val="tx1">
                    <a:tint val="75000"/>
                  </a:schemeClr>
                </a:solidFill>
                <a:latin typeface="Houschka Pro Light"/>
                <a:ea typeface="+mn-ea"/>
                <a:cs typeface="Houschka Pro Light"/>
              </a:defRPr>
            </a:lvl4pPr>
            <a:lvl5pPr marL="1828800" indent="0" algn="ctr" defTabSz="457200" rtl="0" eaLnBrk="1" latinLnBrk="0" hangingPunct="1">
              <a:spcBef>
                <a:spcPct val="20000"/>
              </a:spcBef>
              <a:buFont typeface="Arial"/>
              <a:buNone/>
              <a:defRPr sz="2000" b="0" i="0" kern="1200">
                <a:solidFill>
                  <a:schemeClr val="tx1">
                    <a:tint val="75000"/>
                  </a:schemeClr>
                </a:solidFill>
                <a:latin typeface="Houschka Pro Light"/>
                <a:ea typeface="+mn-ea"/>
                <a:cs typeface="Houschka Pro Light"/>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sz="2600" dirty="0" smtClean="0">
              <a:solidFill>
                <a:srgbClr val="FFF5E9"/>
              </a:solidFill>
              <a:latin typeface="Houschka Pro DemiBold"/>
              <a:cs typeface="Houschka Pro DemiBold"/>
            </a:endParaRPr>
          </a:p>
        </p:txBody>
      </p:sp>
      <p:sp>
        <p:nvSpPr>
          <p:cNvPr id="8" name="Subtitle 2"/>
          <p:cNvSpPr txBox="1">
            <a:spLocks/>
          </p:cNvSpPr>
          <p:nvPr/>
        </p:nvSpPr>
        <p:spPr>
          <a:xfrm>
            <a:off x="3246397" y="2524138"/>
            <a:ext cx="5657683" cy="871582"/>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3200" b="0" i="0" kern="1200">
                <a:solidFill>
                  <a:schemeClr val="bg1"/>
                </a:solidFill>
                <a:latin typeface="Houschka Pro Light"/>
                <a:ea typeface="+mn-ea"/>
                <a:cs typeface="Houschka Pro Light"/>
              </a:defRPr>
            </a:lvl1pPr>
            <a:lvl2pPr marL="457200" indent="0" algn="ctr" defTabSz="457200" rtl="0" eaLnBrk="1" latinLnBrk="0" hangingPunct="1">
              <a:spcBef>
                <a:spcPct val="20000"/>
              </a:spcBef>
              <a:buFont typeface="Arial"/>
              <a:buNone/>
              <a:defRPr sz="2800" b="0" i="0" kern="1200">
                <a:solidFill>
                  <a:schemeClr val="tx1">
                    <a:tint val="75000"/>
                  </a:schemeClr>
                </a:solidFill>
                <a:latin typeface="Houschka Pro Light"/>
                <a:ea typeface="+mn-ea"/>
                <a:cs typeface="Houschka Pro Light"/>
              </a:defRPr>
            </a:lvl2pPr>
            <a:lvl3pPr marL="914400" indent="0" algn="ctr" defTabSz="457200" rtl="0" eaLnBrk="1" latinLnBrk="0" hangingPunct="1">
              <a:spcBef>
                <a:spcPct val="20000"/>
              </a:spcBef>
              <a:buFont typeface="Arial"/>
              <a:buNone/>
              <a:defRPr sz="2400" b="0" i="0" kern="1200">
                <a:solidFill>
                  <a:schemeClr val="tx1">
                    <a:tint val="75000"/>
                  </a:schemeClr>
                </a:solidFill>
                <a:latin typeface="Houschka Pro Light"/>
                <a:ea typeface="+mn-ea"/>
                <a:cs typeface="Houschka Pro Light"/>
              </a:defRPr>
            </a:lvl3pPr>
            <a:lvl4pPr marL="1371600" indent="0" algn="ctr" defTabSz="457200" rtl="0" eaLnBrk="1" latinLnBrk="0" hangingPunct="1">
              <a:spcBef>
                <a:spcPct val="20000"/>
              </a:spcBef>
              <a:buFont typeface="Arial"/>
              <a:buNone/>
              <a:defRPr sz="2000" b="0" i="0" kern="1200">
                <a:solidFill>
                  <a:schemeClr val="tx1">
                    <a:tint val="75000"/>
                  </a:schemeClr>
                </a:solidFill>
                <a:latin typeface="Houschka Pro Light"/>
                <a:ea typeface="+mn-ea"/>
                <a:cs typeface="Houschka Pro Light"/>
              </a:defRPr>
            </a:lvl4pPr>
            <a:lvl5pPr marL="1828800" indent="0" algn="ctr" defTabSz="457200" rtl="0" eaLnBrk="1" latinLnBrk="0" hangingPunct="1">
              <a:spcBef>
                <a:spcPct val="20000"/>
              </a:spcBef>
              <a:buFont typeface="Arial"/>
              <a:buNone/>
              <a:defRPr sz="2000" b="0" i="0" kern="1200">
                <a:solidFill>
                  <a:schemeClr val="tx1">
                    <a:tint val="75000"/>
                  </a:schemeClr>
                </a:solidFill>
                <a:latin typeface="Houschka Pro Light"/>
                <a:ea typeface="+mn-ea"/>
                <a:cs typeface="Houschka Pro Light"/>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600" dirty="0">
                <a:solidFill>
                  <a:srgbClr val="FFF5E9"/>
                </a:solidFill>
                <a:latin typeface="Houschka Pro DemiBold"/>
                <a:cs typeface="Houschka Pro DemiBold"/>
              </a:rPr>
              <a:t>http://</a:t>
            </a:r>
            <a:r>
              <a:rPr lang="en-US" sz="2600" dirty="0" err="1">
                <a:solidFill>
                  <a:srgbClr val="FFF5E9"/>
                </a:solidFill>
                <a:latin typeface="Houschka Pro DemiBold"/>
                <a:cs typeface="Houschka Pro DemiBold"/>
              </a:rPr>
              <a:t>tinyurl.com</a:t>
            </a:r>
            <a:r>
              <a:rPr lang="en-US" sz="2600" dirty="0">
                <a:solidFill>
                  <a:srgbClr val="FFF5E9"/>
                </a:solidFill>
                <a:latin typeface="Houschka Pro DemiBold"/>
                <a:cs typeface="Houschka Pro DemiBold"/>
              </a:rPr>
              <a:t>/</a:t>
            </a:r>
            <a:r>
              <a:rPr lang="en-US" sz="2600" dirty="0" err="1">
                <a:solidFill>
                  <a:srgbClr val="FFF5E9"/>
                </a:solidFill>
                <a:latin typeface="Houschka Pro DemiBold"/>
                <a:cs typeface="Houschka Pro DemiBold"/>
              </a:rPr>
              <a:t>ft</a:t>
            </a:r>
            <a:r>
              <a:rPr lang="en-US" sz="2600" dirty="0">
                <a:solidFill>
                  <a:srgbClr val="FFF5E9"/>
                </a:solidFill>
                <a:latin typeface="Houschka Pro DemiBold"/>
                <a:cs typeface="Houschka Pro DemiBold"/>
              </a:rPr>
              <a:t>-app-testing</a:t>
            </a:r>
          </a:p>
        </p:txBody>
      </p:sp>
    </p:spTree>
    <p:extLst>
      <p:ext uri="{BB962C8B-B14F-4D97-AF65-F5344CB8AC3E}">
        <p14:creationId xmlns:p14="http://schemas.microsoft.com/office/powerpoint/2010/main" val="2506194853"/>
      </p:ext>
    </p:extLst>
  </p:cSld>
  <p:clrMapOvr>
    <a:masterClrMapping/>
  </p:clrMapOvr>
  <mc:AlternateContent xmlns:mc="http://schemas.openxmlformats.org/markup-compatibility/2006">
    <mc:Choice xmlns:p14="http://schemas.microsoft.com/office/powerpoint/2010/main" Requires="p14">
      <p:transition spd="slow" p14:dur="2000" advTm="18679"/>
    </mc:Choice>
    <mc:Fallback>
      <p:transition xmlns:p14="http://schemas.microsoft.com/office/powerpoint/2010/main" spd="slow" advTm="18679"/>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ipad-device2.png"/>
          <p:cNvPicPr>
            <a:picLocks noGrp="1" noChangeAspect="1"/>
          </p:cNvPicPr>
          <p:nvPr>
            <p:ph type="pic" idx="4294967295"/>
          </p:nvPr>
        </p:nvPicPr>
        <p:blipFill>
          <a:blip r:embed="rId3">
            <a:extLst>
              <a:ext uri="{28A0092B-C50C-407E-A947-70E740481C1C}">
                <a14:useLocalDpi xmlns:a14="http://schemas.microsoft.com/office/drawing/2010/main" val="0"/>
              </a:ext>
            </a:extLst>
          </a:blip>
          <a:srcRect l="-76701" r="-76701"/>
          <a:stretch>
            <a:fillRect/>
          </a:stretch>
        </p:blipFill>
        <p:spPr>
          <a:xfrm>
            <a:off x="-1561684" y="341882"/>
            <a:ext cx="11904744" cy="6381806"/>
          </a:xfrm>
        </p:spPr>
      </p:pic>
    </p:spTree>
    <p:extLst>
      <p:ext uri="{BB962C8B-B14F-4D97-AF65-F5344CB8AC3E}">
        <p14:creationId xmlns:p14="http://schemas.microsoft.com/office/powerpoint/2010/main" val="539304073"/>
      </p:ext>
    </p:extLst>
  </p:cSld>
  <p:clrMapOvr>
    <a:masterClrMapping/>
  </p:clrMapOvr>
  <mc:AlternateContent xmlns:mc="http://schemas.openxmlformats.org/markup-compatibility/2006">
    <mc:Choice xmlns:p14="http://schemas.microsoft.com/office/powerpoint/2010/main" Requires="p14">
      <p:transition spd="slow" p14:dur="2000" advTm="35872"/>
    </mc:Choice>
    <mc:Fallback>
      <p:transition xmlns:p14="http://schemas.microsoft.com/office/powerpoint/2010/main" spd="slow" advTm="35872"/>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092680"/>
            <a:ext cx="7772400" cy="4676298"/>
          </a:xfrm>
        </p:spPr>
        <p:txBody>
          <a:bodyPr/>
          <a:lstStyle/>
          <a:p>
            <a:r>
              <a:rPr lang="en-US" dirty="0" smtClean="0"/>
              <a:t>app.ft.com – same code everywhere.</a:t>
            </a:r>
            <a:endParaRPr lang="en-US" dirty="0"/>
          </a:p>
        </p:txBody>
      </p:sp>
    </p:spTree>
    <p:extLst>
      <p:ext uri="{BB962C8B-B14F-4D97-AF65-F5344CB8AC3E}">
        <p14:creationId xmlns:p14="http://schemas.microsoft.com/office/powerpoint/2010/main" val="234897055"/>
      </p:ext>
    </p:extLst>
  </p:cSld>
  <p:clrMapOvr>
    <a:masterClrMapping/>
  </p:clrMapOvr>
  <mc:AlternateContent xmlns:mc="http://schemas.openxmlformats.org/markup-compatibility/2006">
    <mc:Choice xmlns:p14="http://schemas.microsoft.com/office/powerpoint/2010/main" Requires="p14">
      <p:transition spd="slow" p14:dur="2000" advTm="47708"/>
    </mc:Choice>
    <mc:Fallback>
      <p:transition xmlns:p14="http://schemas.microsoft.com/office/powerpoint/2010/main" spd="slow" advTm="47708"/>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app.ft.com – same code everywhere</a:t>
            </a:r>
            <a:endParaRPr lang="en-US" dirty="0"/>
          </a:p>
        </p:txBody>
      </p:sp>
      <p:sp>
        <p:nvSpPr>
          <p:cNvPr id="3" name="Content Placeholder 2"/>
          <p:cNvSpPr>
            <a:spLocks noGrp="1"/>
          </p:cNvSpPr>
          <p:nvPr>
            <p:ph idx="1"/>
          </p:nvPr>
        </p:nvSpPr>
        <p:spPr/>
        <p:txBody>
          <a:bodyPr/>
          <a:lstStyle/>
          <a:p>
            <a:r>
              <a:rPr lang="en-US" dirty="0" smtClean="0"/>
              <a:t>Main platforms</a:t>
            </a:r>
          </a:p>
          <a:p>
            <a:pPr lvl="1"/>
            <a:r>
              <a:rPr lang="en-US" dirty="0" err="1" smtClean="0"/>
              <a:t>iOS</a:t>
            </a:r>
            <a:r>
              <a:rPr lang="en-US" dirty="0" smtClean="0"/>
              <a:t> - iPhone and </a:t>
            </a:r>
            <a:r>
              <a:rPr lang="en-US" dirty="0" err="1" smtClean="0"/>
              <a:t>iPad</a:t>
            </a:r>
            <a:r>
              <a:rPr lang="en-US" dirty="0" smtClean="0"/>
              <a:t> – </a:t>
            </a:r>
            <a:r>
              <a:rPr lang="en-US" dirty="0" err="1" smtClean="0"/>
              <a:t>fullscreen</a:t>
            </a:r>
            <a:r>
              <a:rPr lang="en-US" dirty="0" smtClean="0"/>
              <a:t> web app</a:t>
            </a:r>
          </a:p>
          <a:p>
            <a:pPr lvl="1"/>
            <a:r>
              <a:rPr lang="en-US" dirty="0" smtClean="0"/>
              <a:t>Android – Java wrapper</a:t>
            </a:r>
          </a:p>
          <a:p>
            <a:pPr lvl="1"/>
            <a:r>
              <a:rPr lang="en-US" dirty="0" smtClean="0"/>
              <a:t>Windows 8 – HTML5 wrapper</a:t>
            </a:r>
          </a:p>
          <a:p>
            <a:r>
              <a:rPr lang="en-US" dirty="0" smtClean="0"/>
              <a:t>Beta platforms</a:t>
            </a:r>
          </a:p>
          <a:p>
            <a:pPr lvl="1"/>
            <a:r>
              <a:rPr lang="en-US" dirty="0" smtClean="0"/>
              <a:t>Most modern mobile and desktop browsers</a:t>
            </a:r>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36251427"/>
      </p:ext>
    </p:extLst>
  </p:cSld>
  <p:clrMapOvr>
    <a:masterClrMapping/>
  </p:clrMapOvr>
  <mc:AlternateContent xmlns:mc="http://schemas.openxmlformats.org/markup-compatibility/2006">
    <mc:Choice xmlns:p14="http://schemas.microsoft.com/office/powerpoint/2010/main" Requires="p14">
      <p:transition spd="slow" p14:dur="2000" advTm="50532"/>
    </mc:Choice>
    <mc:Fallback>
      <p:transition xmlns:p14="http://schemas.microsoft.com/office/powerpoint/2010/main" spd="slow" advTm="50532"/>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092680"/>
            <a:ext cx="7772400" cy="4676298"/>
          </a:xfrm>
        </p:spPr>
        <p:txBody>
          <a:bodyPr/>
          <a:lstStyle/>
          <a:p>
            <a:r>
              <a:rPr lang="en-US" dirty="0" smtClean="0"/>
              <a:t>FT Labs</a:t>
            </a:r>
            <a:br>
              <a:rPr lang="en-US" dirty="0" smtClean="0"/>
            </a:br>
            <a:r>
              <a:rPr lang="en-US" dirty="0"/>
              <a:t/>
            </a:r>
            <a:br>
              <a:rPr lang="en-US" dirty="0"/>
            </a:br>
            <a:r>
              <a:rPr lang="en-US" dirty="0" smtClean="0"/>
              <a:t>labs.ft.com</a:t>
            </a:r>
            <a:br>
              <a:rPr lang="en-US" dirty="0" smtClean="0"/>
            </a:br>
            <a:r>
              <a:rPr lang="en-US" dirty="0"/>
              <a:t/>
            </a:r>
            <a:br>
              <a:rPr lang="en-US" dirty="0"/>
            </a:br>
            <a:r>
              <a:rPr lang="en-US" dirty="0" smtClean="0"/>
              <a:t>github.com</a:t>
            </a:r>
            <a:r>
              <a:rPr lang="en-US" dirty="0"/>
              <a:t>/</a:t>
            </a:r>
            <a:r>
              <a:rPr lang="en-US" dirty="0" smtClean="0"/>
              <a:t>ftlabs</a:t>
            </a:r>
            <a:br>
              <a:rPr lang="en-US" dirty="0" smtClean="0"/>
            </a:br>
            <a:r>
              <a:rPr lang="en-US" dirty="0"/>
              <a:t/>
            </a:r>
            <a:br>
              <a:rPr lang="en-US" dirty="0"/>
            </a:br>
            <a:r>
              <a:rPr lang="en-US" dirty="0" smtClean="0"/>
              <a:t>@ftlabs</a:t>
            </a:r>
            <a:endParaRPr lang="en-US" dirty="0"/>
          </a:p>
        </p:txBody>
      </p:sp>
    </p:spTree>
    <p:extLst>
      <p:ext uri="{BB962C8B-B14F-4D97-AF65-F5344CB8AC3E}">
        <p14:creationId xmlns:p14="http://schemas.microsoft.com/office/powerpoint/2010/main" val="515311158"/>
      </p:ext>
    </p:extLst>
  </p:cSld>
  <p:clrMapOvr>
    <a:masterClrMapping/>
  </p:clrMapOvr>
  <mc:AlternateContent xmlns:mc="http://schemas.openxmlformats.org/markup-compatibility/2006">
    <mc:Choice xmlns:p14="http://schemas.microsoft.com/office/powerpoint/2010/main" Requires="p14">
      <p:transition spd="slow" p14:dur="2000" advTm="1601"/>
    </mc:Choice>
    <mc:Fallback>
      <p:transition xmlns:p14="http://schemas.microsoft.com/office/powerpoint/2010/main" spd="slow" advTm="1601"/>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FT digital numbers</a:t>
            </a:r>
            <a:endParaRPr lang="en-US" dirty="0"/>
          </a:p>
        </p:txBody>
      </p:sp>
      <p:sp>
        <p:nvSpPr>
          <p:cNvPr id="3" name="Content Placeholder 2"/>
          <p:cNvSpPr>
            <a:spLocks noGrp="1"/>
          </p:cNvSpPr>
          <p:nvPr>
            <p:ph idx="1"/>
          </p:nvPr>
        </p:nvSpPr>
        <p:spPr/>
        <p:txBody>
          <a:bodyPr/>
          <a:lstStyle/>
          <a:p>
            <a:r>
              <a:rPr lang="en-US" dirty="0" smtClean="0"/>
              <a:t>The FT app has over 4 million users (subscribers and anonymous).</a:t>
            </a:r>
          </a:p>
          <a:p>
            <a:r>
              <a:rPr lang="en-US" dirty="0" smtClean="0"/>
              <a:t>“[Digital] </a:t>
            </a:r>
            <a:r>
              <a:rPr lang="en-US" dirty="0"/>
              <a:t>s</a:t>
            </a:r>
            <a:r>
              <a:rPr lang="en-US" dirty="0" smtClean="0"/>
              <a:t>ubscribers are increasing </a:t>
            </a:r>
            <a:r>
              <a:rPr lang="en-US" dirty="0"/>
              <a:t>24% year on year to almost </a:t>
            </a:r>
            <a:r>
              <a:rPr lang="en-US" dirty="0" smtClean="0"/>
              <a:t>387,000.”</a:t>
            </a:r>
          </a:p>
          <a:p>
            <a:r>
              <a:rPr lang="en-US" dirty="0" smtClean="0"/>
              <a:t>“Mobile </a:t>
            </a:r>
            <a:r>
              <a:rPr lang="en-US" dirty="0"/>
              <a:t>devices now generate 60% of </a:t>
            </a:r>
            <a:r>
              <a:rPr lang="en-US" dirty="0" smtClean="0"/>
              <a:t>[digital] subscriber </a:t>
            </a:r>
            <a:r>
              <a:rPr lang="en-US" dirty="0"/>
              <a:t>consumption, 40% of total traffic and a quarter of new digital subscriptions</a:t>
            </a:r>
            <a:r>
              <a:rPr lang="en-US" dirty="0" smtClean="0"/>
              <a:t>.”</a:t>
            </a:r>
          </a:p>
          <a:p>
            <a:endParaRPr lang="en-US" dirty="0" smtClean="0"/>
          </a:p>
          <a:p>
            <a:endParaRPr lang="en-US" dirty="0" smtClean="0"/>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648065241"/>
      </p:ext>
    </p:extLst>
  </p:cSld>
  <p:clrMapOvr>
    <a:masterClrMapping/>
  </p:clrMapOvr>
  <mc:AlternateContent xmlns:mc="http://schemas.openxmlformats.org/markup-compatibility/2006">
    <mc:Choice xmlns:p14="http://schemas.microsoft.com/office/powerpoint/2010/main" Requires="p14">
      <p:transition spd="slow" p14:dur="2000" advTm="25058"/>
    </mc:Choice>
    <mc:Fallback>
      <p:transition xmlns:p14="http://schemas.microsoft.com/office/powerpoint/2010/main" spd="slow" advTm="25058"/>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FT app architecture</a:t>
            </a:r>
            <a:endParaRPr lang="en-US" dirty="0"/>
          </a:p>
        </p:txBody>
      </p:sp>
      <p:sp>
        <p:nvSpPr>
          <p:cNvPr id="3" name="Content Placeholder 2"/>
          <p:cNvSpPr>
            <a:spLocks noGrp="1"/>
          </p:cNvSpPr>
          <p:nvPr>
            <p:ph idx="1"/>
          </p:nvPr>
        </p:nvSpPr>
        <p:spPr/>
        <p:txBody>
          <a:bodyPr/>
          <a:lstStyle/>
          <a:p>
            <a:r>
              <a:rPr lang="en-US" dirty="0" smtClean="0"/>
              <a:t>Offline capable </a:t>
            </a:r>
            <a:r>
              <a:rPr lang="en-US" dirty="0" err="1" smtClean="0"/>
              <a:t>Javascript</a:t>
            </a:r>
            <a:r>
              <a:rPr lang="en-US" dirty="0" smtClean="0"/>
              <a:t>/HTML/CSS front end, which talks to…</a:t>
            </a:r>
          </a:p>
          <a:p>
            <a:r>
              <a:rPr lang="en-US" dirty="0" smtClean="0"/>
              <a:t>Largely PHP backend, which talks to…</a:t>
            </a:r>
          </a:p>
          <a:p>
            <a:r>
              <a:rPr lang="en-US" dirty="0" smtClean="0"/>
              <a:t>FT content infrastructure.</a:t>
            </a:r>
          </a:p>
          <a:p>
            <a:r>
              <a:rPr lang="en-US" dirty="0" err="1" smtClean="0"/>
              <a:t>Git</a:t>
            </a:r>
            <a:r>
              <a:rPr lang="en-US" dirty="0" smtClean="0"/>
              <a:t>, </a:t>
            </a:r>
            <a:r>
              <a:rPr lang="en-US" dirty="0" err="1" smtClean="0"/>
              <a:t>Github</a:t>
            </a:r>
            <a:r>
              <a:rPr lang="en-US" dirty="0" smtClean="0"/>
              <a:t> Enterprise, Jenkins.</a:t>
            </a:r>
          </a:p>
          <a:p>
            <a:endParaRPr lang="en-US" dirty="0" smtClean="0"/>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741807547"/>
      </p:ext>
    </p:extLst>
  </p:cSld>
  <p:clrMapOvr>
    <a:masterClrMapping/>
  </p:clrMapOvr>
  <mc:AlternateContent xmlns:mc="http://schemas.openxmlformats.org/markup-compatibility/2006">
    <mc:Choice xmlns:p14="http://schemas.microsoft.com/office/powerpoint/2010/main" Requires="p14">
      <p:transition spd="slow" p14:dur="2000" advTm="37516"/>
    </mc:Choice>
    <mc:Fallback>
      <p:transition xmlns:p14="http://schemas.microsoft.com/office/powerpoint/2010/main" spd="slow" advTm="37516"/>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FT Labs">
  <a:themeElements>
    <a:clrScheme name="Custom 1">
      <a:dk1>
        <a:srgbClr val="331C54"/>
      </a:dk1>
      <a:lt1>
        <a:srgbClr val="FFF5E9"/>
      </a:lt1>
      <a:dk2>
        <a:srgbClr val="000000"/>
      </a:dk2>
      <a:lt2>
        <a:srgbClr val="FFFFFF"/>
      </a:lt2>
      <a:accent1>
        <a:srgbClr val="00A9E0"/>
      </a:accent1>
      <a:accent2>
        <a:srgbClr val="8F3F6D"/>
      </a:accent2>
      <a:accent3>
        <a:srgbClr val="DD4814"/>
      </a:accent3>
      <a:accent4>
        <a:srgbClr val="FECB00"/>
      </a:accent4>
      <a:accent5>
        <a:srgbClr val="69BE28"/>
      </a:accent5>
      <a:accent6>
        <a:srgbClr val="E59FDB"/>
      </a:accent6>
      <a:hlink>
        <a:srgbClr val="72C7E7"/>
      </a:hlink>
      <a:folHlink>
        <a:srgbClr val="72C7E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36687</TotalTime>
  <Words>3899</Words>
  <Application>Microsoft Macintosh PowerPoint</Application>
  <PresentationFormat>On-screen Show (4:3)</PresentationFormat>
  <Paragraphs>271</Paragraphs>
  <Slides>36</Slides>
  <Notes>36</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FT Labs</vt:lpstr>
      <vt:lpstr>The FT Web App and Automated Testing</vt:lpstr>
      <vt:lpstr>PowerPoint Presentation</vt:lpstr>
      <vt:lpstr>Welcome back to the web</vt:lpstr>
      <vt:lpstr>PowerPoint Presentation</vt:lpstr>
      <vt:lpstr>app.ft.com – same code everywhere.</vt:lpstr>
      <vt:lpstr>app.ft.com – same code everywhere</vt:lpstr>
      <vt:lpstr>FT Labs  labs.ft.com  github.com/ftlabs  @ftlabs</vt:lpstr>
      <vt:lpstr>FT digital numbers</vt:lpstr>
      <vt:lpstr>FT app architecture</vt:lpstr>
      <vt:lpstr>How do we stop it from breaking?  Testing  What sort of testing?</vt:lpstr>
      <vt:lpstr>Test Pyramid</vt:lpstr>
      <vt:lpstr>What happens when you retrofit automated testing to a project?</vt:lpstr>
      <vt:lpstr>Test Ice-cream</vt:lpstr>
      <vt:lpstr>What is the point of automated testing?</vt:lpstr>
      <vt:lpstr>What is the point of automated testing?</vt:lpstr>
      <vt:lpstr>What is the point of automated testing?</vt:lpstr>
      <vt:lpstr>Where were we 6 months ago?</vt:lpstr>
      <vt:lpstr>Where were we 6 months ago?</vt:lpstr>
      <vt:lpstr>Where are we today?</vt:lpstr>
      <vt:lpstr>Where are we today?</vt:lpstr>
      <vt:lpstr>Automated functional testing</vt:lpstr>
      <vt:lpstr>Automated functional testing</vt:lpstr>
      <vt:lpstr>Jenkins</vt:lpstr>
      <vt:lpstr>Builds passing</vt:lpstr>
      <vt:lpstr>Builds failing</vt:lpstr>
      <vt:lpstr>Pull requests and code reviews</vt:lpstr>
      <vt:lpstr>Pull requests and code reviews</vt:lpstr>
      <vt:lpstr>Pull requests and code reviews</vt:lpstr>
      <vt:lpstr>When do we test?</vt:lpstr>
      <vt:lpstr>When do we test?</vt:lpstr>
      <vt:lpstr>Where do we want to go?</vt:lpstr>
      <vt:lpstr>Where do we want to go?</vt:lpstr>
      <vt:lpstr>Summary</vt:lpstr>
      <vt:lpstr>Summary</vt:lpstr>
      <vt:lpstr>Reading and resources</vt:lpstr>
      <vt:lpstr>Thanks!</vt:lpstr>
    </vt:vector>
  </TitlesOfParts>
  <Manager/>
  <Company>FT Labs</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Testing of the FT App</dc:title>
  <dc:subject/>
  <dc:creator>Jim Cresswell</dc:creator>
  <cp:keywords/>
  <dc:description/>
  <cp:lastModifiedBy>Jim Cresswell</cp:lastModifiedBy>
  <cp:revision>707</cp:revision>
  <dcterms:created xsi:type="dcterms:W3CDTF">2012-04-20T20:34:00Z</dcterms:created>
  <dcterms:modified xsi:type="dcterms:W3CDTF">2014-02-10T13:17:45Z</dcterms:modified>
  <cp:category/>
</cp:coreProperties>
</file>

<file path=docProps/thumbnail.jpeg>
</file>